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Arial Narrow" panose="020B0604020202020204" pitchFamily="3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Myriad Pro" panose="020B0503030403020204" pitchFamily="34" charset="0"/>
      <p:regular r:id="rId24"/>
      <p:bold r:id="rId25"/>
      <p:italic r:id="rId26"/>
      <p:boldItalic r:id="rId27"/>
    </p:embeddedFont>
    <p:embeddedFont>
      <p:font typeface="Myriad Pro Cond" panose="020B0506030403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gI9dQChuriZQeENjrxRpcOjL0vF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Goldberg" initials="NG" lastIdx="21" clrIdx="0">
    <p:extLst>
      <p:ext uri="{19B8F6BF-5375-455C-9EA6-DF929625EA0E}">
        <p15:presenceInfo xmlns:p15="http://schemas.microsoft.com/office/powerpoint/2012/main" userId="S::ngoldberg@ahint.com::d47228d9-3414-45c4-af50-5dd2f4d7c3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775"/>
    <a:srgbClr val="17A1DB"/>
    <a:srgbClr val="EF3E2D"/>
    <a:srgbClr val="F6871F"/>
    <a:srgbClr val="FEBE10"/>
    <a:srgbClr val="57C3B7"/>
    <a:srgbClr val="7BDAFF"/>
    <a:srgbClr val="D4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2"/>
    <p:restoredTop sz="94656"/>
  </p:normalViewPr>
  <p:slideViewPr>
    <p:cSldViewPr snapToGrid="0">
      <p:cViewPr varScale="1">
        <p:scale>
          <a:sx n="123" d="100"/>
          <a:sy n="123" d="100"/>
        </p:scale>
        <p:origin x="208" y="5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customschemas.google.com/relationships/presentationmetadata" Target="meta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1a2dec2a4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gb1a2dec2a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1a2dec2a4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4" name="Google Shape;154;gb1a2dec2a4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1" name="Google Shape;17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1a2dec2a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b1a2dec2a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1a2dec2a4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gb1a2dec2a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b1a2dec2a4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gb1a2dec2a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Myriad Pro" panose="020B0503030403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yriad Pro" panose="020B0503030403020204" pitchFamily="34"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9" name="Google Shape;19;p10"/>
          <p:cNvSpPr txBox="1">
            <a:spLocks noGrp="1"/>
          </p:cNvSpPr>
          <p:nvPr>
            <p:ph type="body" idx="1"/>
          </p:nvPr>
        </p:nvSpPr>
        <p:spPr>
          <a:xfrm>
            <a:off x="838200" y="1549101"/>
            <a:ext cx="10515600" cy="46278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Rectangle 1">
            <a:extLst>
              <a:ext uri="{FF2B5EF4-FFF2-40B4-BE49-F238E27FC236}">
                <a16:creationId xmlns:a16="http://schemas.microsoft.com/office/drawing/2014/main" id="{BDFEF8B8-9382-9145-BA07-7F71E0B4FD1A}"/>
              </a:ext>
            </a:extLst>
          </p:cNvPr>
          <p:cNvSpPr/>
          <p:nvPr userDrawn="1"/>
        </p:nvSpPr>
        <p:spPr>
          <a:xfrm>
            <a:off x="0" y="0"/>
            <a:ext cx="12192000" cy="1280160"/>
          </a:xfrm>
          <a:prstGeom prst="rect">
            <a:avLst/>
          </a:prstGeom>
          <a:solidFill>
            <a:srgbClr val="1C3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Google Shape;18;p10"/>
          <p:cNvSpPr txBox="1">
            <a:spLocks noGrp="1"/>
          </p:cNvSpPr>
          <p:nvPr>
            <p:ph type="title"/>
          </p:nvPr>
        </p:nvSpPr>
        <p:spPr>
          <a:xfrm>
            <a:off x="838200" y="1"/>
            <a:ext cx="10515600" cy="12801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b="1">
                <a:solidFill>
                  <a:schemeClr val="bg1"/>
                </a:solidFill>
                <a:latin typeface="Myriad Pro" panose="020B0503030403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1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yriad Pro" panose="020B0503030403020204" pitchFamily="34" charset="0"/>
          <a:ea typeface="Myriad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yriad Pro" panose="020B0503030403020204" pitchFamily="34" charset="0"/>
          <a:ea typeface="Myriad Pro" panose="020B0503030403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myana.org/education/ana-highlights-bite-size-learning-cme" TargetMode="External"/><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myana.org/education/ana-webinars" TargetMode="External"/><Relationship Id="rId4" Type="http://schemas.openxmlformats.org/officeDocument/2006/relationships/hyperlink" Target="https://myana.org/education/ana-investigates-podcast-serie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nlinelibrary.wiley.com/journal/15318249"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onlinelibrary.wiley.com/journal/23289503"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myana.org/career/mentorlink" TargetMode="External"/><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hyperlink" Target="https://myana.org/membership/ana-neuro-networ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3570046" y="2442644"/>
            <a:ext cx="5051904" cy="1742906"/>
          </a:xfrm>
          <a:prstGeom prst="rect">
            <a:avLst/>
          </a:prstGeom>
          <a:noFill/>
          <a:ln>
            <a:noFill/>
          </a:ln>
        </p:spPr>
      </p:pic>
      <p:sp>
        <p:nvSpPr>
          <p:cNvPr id="85" name="Google Shape;85;p1"/>
          <p:cNvSpPr txBox="1">
            <a:spLocks noGrp="1"/>
          </p:cNvSpPr>
          <p:nvPr>
            <p:ph type="ctrTitle"/>
          </p:nvPr>
        </p:nvSpPr>
        <p:spPr>
          <a:xfrm>
            <a:off x="554180" y="770219"/>
            <a:ext cx="11083637" cy="74192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2E75B5"/>
              </a:buClr>
              <a:buSzPts val="7200"/>
              <a:buFont typeface="Arial Narrow"/>
              <a:buNone/>
            </a:pPr>
            <a:r>
              <a:rPr lang="en-US" sz="4900" dirty="0">
                <a:solidFill>
                  <a:srgbClr val="1C3775"/>
                </a:solidFill>
                <a:latin typeface="Myriad Pro" panose="020B0503030403020204" pitchFamily="34" charset="0"/>
                <a:ea typeface="Arial Narrow"/>
                <a:cs typeface="Arial Narrow"/>
                <a:sym typeface="Arial Narrow"/>
              </a:rPr>
              <a:t>Thinking about becoming a </a:t>
            </a:r>
            <a:r>
              <a:rPr lang="en-US" sz="4900" b="1" dirty="0">
                <a:solidFill>
                  <a:srgbClr val="17A1DB"/>
                </a:solidFill>
                <a:latin typeface="Myriad Pro" panose="020B0503030403020204" pitchFamily="34" charset="0"/>
                <a:ea typeface="Arial Narrow"/>
                <a:cs typeface="Arial Narrow"/>
                <a:sym typeface="Arial Narrow"/>
              </a:rPr>
              <a:t>member?</a:t>
            </a:r>
            <a:endParaRPr sz="4900" dirty="0">
              <a:latin typeface="Myriad Pro" panose="020B0503030403020204" pitchFamily="34" charset="0"/>
            </a:endParaRPr>
          </a:p>
        </p:txBody>
      </p:sp>
      <p:sp>
        <p:nvSpPr>
          <p:cNvPr id="86" name="Google Shape;86;p1"/>
          <p:cNvSpPr txBox="1">
            <a:spLocks noGrp="1"/>
          </p:cNvSpPr>
          <p:nvPr>
            <p:ph type="subTitle" idx="1"/>
          </p:nvPr>
        </p:nvSpPr>
        <p:spPr>
          <a:xfrm>
            <a:off x="1524000" y="5032563"/>
            <a:ext cx="9457678" cy="1055218"/>
          </a:xfrm>
          <a:prstGeom prst="rect">
            <a:avLst/>
          </a:prstGeom>
          <a:noFill/>
          <a:ln>
            <a:noFill/>
          </a:ln>
        </p:spPr>
        <p:txBody>
          <a:bodyPr spcFirstLastPara="1" wrap="square" lIns="91425" tIns="45700" rIns="91425" bIns="45700" anchor="t" anchorCtr="0">
            <a:normAutofit fontScale="70000" lnSpcReduction="20000"/>
          </a:bodyPr>
          <a:lstStyle/>
          <a:p>
            <a:pPr marL="0" lvl="0" indent="0">
              <a:spcBef>
                <a:spcPts val="0"/>
              </a:spcBef>
            </a:pPr>
            <a:r>
              <a:rPr lang="en-US" i="1" dirty="0">
                <a:solidFill>
                  <a:srgbClr val="1C3775"/>
                </a:solidFill>
                <a:latin typeface="Myriad Pro Cond" panose="020B0506030403020204" pitchFamily="34" charset="0"/>
              </a:rPr>
              <a:t>For over 140 years, the ANA has counted the world’s leading academic neurologists among its members. </a:t>
            </a:r>
            <a:br>
              <a:rPr lang="en-US" i="1" dirty="0">
                <a:solidFill>
                  <a:srgbClr val="1C3775"/>
                </a:solidFill>
                <a:latin typeface="Myriad Pro Cond" panose="020B0506030403020204" pitchFamily="34" charset="0"/>
              </a:rPr>
            </a:br>
            <a:r>
              <a:rPr lang="en-US" i="1" dirty="0">
                <a:solidFill>
                  <a:srgbClr val="1C3775"/>
                </a:solidFill>
                <a:latin typeface="Myriad Pro Cond" panose="020B0506030403020204" pitchFamily="34" charset="0"/>
              </a:rPr>
              <a:t>In 2015, the association expanded its membership to include students and trainees in order to prepare the next </a:t>
            </a:r>
            <a:br>
              <a:rPr lang="en-US" i="1" dirty="0">
                <a:solidFill>
                  <a:srgbClr val="1C3775"/>
                </a:solidFill>
                <a:latin typeface="Myriad Pro Cond" panose="020B0506030403020204" pitchFamily="34" charset="0"/>
              </a:rPr>
            </a:br>
            <a:r>
              <a:rPr lang="en-US" i="1" dirty="0">
                <a:solidFill>
                  <a:srgbClr val="1C3775"/>
                </a:solidFill>
                <a:latin typeface="Myriad Pro Cond" panose="020B0506030403020204" pitchFamily="34" charset="0"/>
              </a:rPr>
              <a:t>generation of clinician-researchers for success. </a:t>
            </a:r>
          </a:p>
          <a:p>
            <a:pPr marL="0" lvl="0" indent="0">
              <a:spcBef>
                <a:spcPts val="0"/>
              </a:spcBef>
            </a:pPr>
            <a:endParaRPr lang="en-US" i="1" dirty="0">
              <a:solidFill>
                <a:srgbClr val="1C3775"/>
              </a:solidFill>
              <a:latin typeface="Myriad Pro Cond" panose="020B0506030403020204" pitchFamily="34" charset="0"/>
            </a:endParaRPr>
          </a:p>
          <a:p>
            <a:pPr marL="0" lvl="0" indent="0">
              <a:spcBef>
                <a:spcPts val="0"/>
              </a:spcBef>
            </a:pPr>
            <a:r>
              <a:rPr lang="en-US" i="1" dirty="0">
                <a:solidFill>
                  <a:srgbClr val="1C3775"/>
                </a:solidFill>
                <a:latin typeface="Myriad Pro Cond" panose="020B0506030403020204" pitchFamily="34" charset="0"/>
              </a:rPr>
              <a:t>Wherever you are in your professional journey, there’s a place for you at ANA.  </a:t>
            </a:r>
            <a:endParaRPr i="1" dirty="0">
              <a:solidFill>
                <a:srgbClr val="1C3775"/>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b1a2dec2a4_0_33"/>
          <p:cNvSpPr txBox="1">
            <a:spLocks noGrp="1"/>
          </p:cNvSpPr>
          <p:nvPr>
            <p:ph type="title"/>
          </p:nvPr>
        </p:nvSpPr>
        <p:spPr>
          <a:xfrm>
            <a:off x="838200" y="-1"/>
            <a:ext cx="10515600" cy="13769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Narrow"/>
              <a:buNone/>
            </a:pPr>
            <a:r>
              <a:rPr lang="en-US" sz="3600" dirty="0"/>
              <a:t>Additional Member Benefits </a:t>
            </a:r>
            <a:br>
              <a:rPr lang="en-US" sz="3600" dirty="0"/>
            </a:br>
            <a:r>
              <a:rPr lang="en-US" sz="3600" dirty="0"/>
              <a:t>for Early Career Members</a:t>
            </a:r>
            <a:endParaRPr sz="3600" dirty="0"/>
          </a:p>
        </p:txBody>
      </p:sp>
      <p:sp>
        <p:nvSpPr>
          <p:cNvPr id="151" name="Google Shape;151;gb1a2dec2a4_0_33"/>
          <p:cNvSpPr txBox="1">
            <a:spLocks noGrp="1"/>
          </p:cNvSpPr>
          <p:nvPr>
            <p:ph type="body" idx="1"/>
          </p:nvPr>
        </p:nvSpPr>
        <p:spPr>
          <a:xfrm>
            <a:off x="838200" y="1591056"/>
            <a:ext cx="8163900" cy="450232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Clr>
                <a:srgbClr val="0070C0"/>
              </a:buClr>
              <a:buSzPts val="2590"/>
              <a:buNone/>
            </a:pPr>
            <a:r>
              <a:rPr lang="en-US" sz="1800" b="1" dirty="0">
                <a:solidFill>
                  <a:srgbClr val="17A1DB"/>
                </a:solidFill>
                <a:latin typeface="Myriad Pro" panose="020B0503030403020204" pitchFamily="34" charset="0"/>
              </a:rPr>
              <a:t>Awards &amp; Lectureships </a:t>
            </a:r>
            <a:endParaRPr sz="1800" dirty="0">
              <a:solidFill>
                <a:srgbClr val="17A1DB"/>
              </a:solidFill>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Emerging Scholar Awards</a:t>
            </a:r>
            <a:endParaRPr sz="18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800" dirty="0">
                <a:latin typeface="Myriad Pro" panose="020B0503030403020204" pitchFamily="34" charset="0"/>
              </a:rPr>
              <a:t>The Grass Foundation--ANA Award in Neuroscience</a:t>
            </a:r>
            <a:endParaRPr sz="18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800" dirty="0">
                <a:latin typeface="Myriad Pro" panose="020B0503030403020204" pitchFamily="34" charset="0"/>
              </a:rPr>
              <a:t>Audrey S. Penn Lectureship </a:t>
            </a:r>
            <a:endParaRPr sz="1800" dirty="0">
              <a:latin typeface="Myriad Pro" panose="020B0503030403020204" pitchFamily="34" charset="0"/>
            </a:endParaRPr>
          </a:p>
          <a:p>
            <a:pPr marL="0" lvl="0" indent="0" algn="l" rtl="0">
              <a:lnSpc>
                <a:spcPct val="100000"/>
              </a:lnSpc>
              <a:spcAft>
                <a:spcPts val="0"/>
              </a:spcAft>
              <a:buClr>
                <a:srgbClr val="0070C0"/>
              </a:buClr>
              <a:buSzPts val="2590"/>
              <a:buNone/>
            </a:pPr>
            <a:r>
              <a:rPr lang="en-US" sz="1800" b="1" dirty="0">
                <a:solidFill>
                  <a:srgbClr val="17A1DB"/>
                </a:solidFill>
                <a:latin typeface="Myriad Pro" panose="020B0503030403020204" pitchFamily="34" charset="0"/>
              </a:rPr>
              <a:t>Grants &amp; Scholarship Programs</a:t>
            </a:r>
            <a:endParaRPr sz="1800" dirty="0">
              <a:solidFill>
                <a:srgbClr val="17A1DB"/>
              </a:solidFill>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Travel Awards for Poster Presenters</a:t>
            </a:r>
            <a:endParaRPr sz="1800" dirty="0">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Dependent Care Travel Grant </a:t>
            </a:r>
            <a:endParaRPr sz="18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800" dirty="0">
                <a:latin typeface="Myriad Pro" panose="020B0503030403020204" pitchFamily="34" charset="0"/>
              </a:rPr>
              <a:t>International Outreach Travel Scholarship </a:t>
            </a:r>
            <a:endParaRPr sz="1800" dirty="0">
              <a:latin typeface="Myriad Pro" panose="020B0503030403020204" pitchFamily="34" charset="0"/>
            </a:endParaRPr>
          </a:p>
          <a:p>
            <a:pPr marL="0" lvl="0" indent="0" algn="l" rtl="0">
              <a:lnSpc>
                <a:spcPct val="100000"/>
              </a:lnSpc>
              <a:spcAft>
                <a:spcPts val="0"/>
              </a:spcAft>
              <a:buNone/>
            </a:pPr>
            <a:r>
              <a:rPr lang="en-US" sz="1800" b="1" dirty="0">
                <a:solidFill>
                  <a:srgbClr val="17A1DB"/>
                </a:solidFill>
                <a:latin typeface="Myriad Pro" panose="020B0503030403020204" pitchFamily="34" charset="0"/>
              </a:rPr>
              <a:t>Career Development </a:t>
            </a:r>
            <a:endParaRPr sz="1800" dirty="0">
              <a:solidFill>
                <a:srgbClr val="17A1DB"/>
              </a:solidFill>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Board and Committee Opportunities </a:t>
            </a:r>
            <a:endParaRPr sz="18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800" dirty="0">
                <a:latin typeface="Myriad Pro" panose="020B0503030403020204" pitchFamily="34" charset="0"/>
              </a:rPr>
              <a:t>Junior &amp; Early Career Reception at the ANA Annual Meeting</a:t>
            </a:r>
            <a:endParaRPr sz="18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800" dirty="0">
                <a:latin typeface="Myriad Pro" panose="020B0503030403020204" pitchFamily="34" charset="0"/>
              </a:rPr>
              <a:t>Professional Development Courses at the ANA Annual Meeting</a:t>
            </a:r>
          </a:p>
          <a:p>
            <a:pPr marL="228600" lvl="0" indent="-178435" algn="l" rtl="0">
              <a:lnSpc>
                <a:spcPct val="100000"/>
              </a:lnSpc>
              <a:spcBef>
                <a:spcPts val="400"/>
              </a:spcBef>
              <a:spcAft>
                <a:spcPts val="0"/>
              </a:spcAft>
              <a:buSzPts val="1800"/>
              <a:buChar char="•"/>
            </a:pPr>
            <a:r>
              <a:rPr lang="en-US" sz="1800" dirty="0">
                <a:latin typeface="Myriad Pro" panose="020B0503030403020204" pitchFamily="34" charset="0"/>
              </a:rPr>
              <a:t>Biennial Translational &amp; Clinical Research Course (TCRC) </a:t>
            </a:r>
            <a:endParaRPr sz="1800" dirty="0">
              <a:latin typeface="Myriad Pro" panose="020B0503030403020204" pitchFamily="34" charset="0"/>
            </a:endParaRPr>
          </a:p>
          <a:p>
            <a:pPr marL="228600" lvl="0" indent="-64135" algn="l" rtl="0">
              <a:lnSpc>
                <a:spcPct val="100000"/>
              </a:lnSpc>
              <a:spcBef>
                <a:spcPts val="400"/>
              </a:spcBef>
              <a:spcAft>
                <a:spcPts val="0"/>
              </a:spcAft>
              <a:buClr>
                <a:schemeClr val="dk1"/>
              </a:buClr>
              <a:buSzPts val="2590"/>
              <a:buNone/>
            </a:pPr>
            <a:endParaRPr sz="1800" dirty="0">
              <a:latin typeface="Myriad Pro" panose="020B0503030403020204" pitchFamily="34" charset="0"/>
            </a:endParaRPr>
          </a:p>
        </p:txBody>
      </p:sp>
      <p:pic>
        <p:nvPicPr>
          <p:cNvPr id="4" name="Google Shape;100;p2">
            <a:extLst>
              <a:ext uri="{FF2B5EF4-FFF2-40B4-BE49-F238E27FC236}">
                <a16:creationId xmlns:a16="http://schemas.microsoft.com/office/drawing/2014/main" id="{1D35E603-0332-944F-94F0-F9C582D28BC8}"/>
              </a:ext>
            </a:extLst>
          </p:cNvPr>
          <p:cNvPicPr preferRelativeResize="0"/>
          <p:nvPr/>
        </p:nvPicPr>
        <p:blipFill rotWithShape="1">
          <a:blip r:embed="rId3">
            <a:alphaModFix/>
          </a:blip>
          <a:srcRect/>
          <a:stretch/>
        </p:blipFill>
        <p:spPr>
          <a:xfrm>
            <a:off x="9154493" y="5672859"/>
            <a:ext cx="2570345" cy="88886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b1a2dec2a4_0_38"/>
          <p:cNvSpPr txBox="1">
            <a:spLocks noGrp="1"/>
          </p:cNvSpPr>
          <p:nvPr>
            <p:ph type="title"/>
          </p:nvPr>
        </p:nvSpPr>
        <p:spPr>
          <a:xfrm>
            <a:off x="838200" y="0"/>
            <a:ext cx="11038200" cy="133394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Narrow"/>
              <a:buNone/>
            </a:pPr>
            <a:r>
              <a:rPr lang="en-US" sz="3600" dirty="0"/>
              <a:t>Additional Member Benefits for </a:t>
            </a:r>
            <a:br>
              <a:rPr lang="en-US" sz="3600" dirty="0"/>
            </a:br>
            <a:r>
              <a:rPr lang="en-US" sz="3600" dirty="0"/>
              <a:t>Associate Professors &amp; Beyond</a:t>
            </a:r>
            <a:endParaRPr sz="3600" dirty="0"/>
          </a:p>
        </p:txBody>
      </p:sp>
      <p:sp>
        <p:nvSpPr>
          <p:cNvPr id="157" name="Google Shape;157;gb1a2dec2a4_0_38"/>
          <p:cNvSpPr txBox="1">
            <a:spLocks noGrp="1"/>
          </p:cNvSpPr>
          <p:nvPr>
            <p:ph type="body" idx="1"/>
          </p:nvPr>
        </p:nvSpPr>
        <p:spPr>
          <a:xfrm>
            <a:off x="838200" y="1608650"/>
            <a:ext cx="8163900" cy="33199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590"/>
              <a:buNone/>
            </a:pPr>
            <a:r>
              <a:rPr lang="en-US" sz="1800" b="1" dirty="0">
                <a:solidFill>
                  <a:srgbClr val="17A1DB"/>
                </a:solidFill>
                <a:latin typeface="Myriad Pro" panose="020B0503030403020204" pitchFamily="34" charset="0"/>
              </a:rPr>
              <a:t>Awards &amp; Lectureships </a:t>
            </a:r>
            <a:endParaRPr sz="1800" dirty="0">
              <a:solidFill>
                <a:srgbClr val="17A1DB"/>
              </a:solidFill>
              <a:latin typeface="Myriad Pro" panose="020B0503030403020204" pitchFamily="34" charset="0"/>
            </a:endParaRPr>
          </a:p>
          <a:p>
            <a:pPr marL="457200" lvl="0" indent="-342900" algn="l" rtl="0">
              <a:lnSpc>
                <a:spcPct val="100000"/>
              </a:lnSpc>
              <a:spcBef>
                <a:spcPts val="400"/>
              </a:spcBef>
              <a:spcAft>
                <a:spcPts val="0"/>
              </a:spcAft>
              <a:buSzPts val="1800"/>
              <a:buFont typeface="Calibri"/>
              <a:buChar char="•"/>
            </a:pPr>
            <a:r>
              <a:rPr lang="en-US" sz="1800" dirty="0">
                <a:latin typeface="Myriad Pro" panose="020B0503030403020204" pitchFamily="34" charset="0"/>
              </a:rPr>
              <a:t>Derek Denny-Brown Young Neurological Scholar Award</a:t>
            </a:r>
            <a:endParaRPr sz="1800" dirty="0">
              <a:latin typeface="Myriad Pro" panose="020B0503030403020204" pitchFamily="34" charset="0"/>
            </a:endParaRPr>
          </a:p>
          <a:p>
            <a:pPr marL="457200" lvl="0" indent="-342900" algn="l" rtl="0">
              <a:lnSpc>
                <a:spcPct val="100000"/>
              </a:lnSpc>
              <a:spcBef>
                <a:spcPts val="400"/>
              </a:spcBef>
              <a:spcAft>
                <a:spcPts val="0"/>
              </a:spcAft>
              <a:buSzPts val="1800"/>
              <a:buFont typeface="Calibri"/>
              <a:buChar char="•"/>
            </a:pPr>
            <a:r>
              <a:rPr lang="en-US" sz="1800" dirty="0">
                <a:latin typeface="Myriad Pro" panose="020B0503030403020204" pitchFamily="34" charset="0"/>
              </a:rPr>
              <a:t>Distinguished Neurology Teacher Award</a:t>
            </a:r>
            <a:endParaRPr sz="1800" dirty="0">
              <a:latin typeface="Myriad Pro" panose="020B0503030403020204" pitchFamily="34" charset="0"/>
            </a:endParaRPr>
          </a:p>
          <a:p>
            <a:pPr marL="457200" lvl="0" indent="-342900" algn="l" rtl="0">
              <a:lnSpc>
                <a:spcPct val="100000"/>
              </a:lnSpc>
              <a:spcBef>
                <a:spcPts val="400"/>
              </a:spcBef>
              <a:spcAft>
                <a:spcPts val="0"/>
              </a:spcAft>
              <a:buSzPts val="1800"/>
              <a:buChar char="•"/>
            </a:pPr>
            <a:r>
              <a:rPr lang="en-US" sz="1800" dirty="0">
                <a:latin typeface="Myriad Pro" panose="020B0503030403020204" pitchFamily="34" charset="0"/>
              </a:rPr>
              <a:t>George W. Jacoby Award </a:t>
            </a:r>
            <a:endParaRPr sz="1800" dirty="0">
              <a:latin typeface="Myriad Pro" panose="020B0503030403020204" pitchFamily="34" charset="0"/>
            </a:endParaRPr>
          </a:p>
          <a:p>
            <a:pPr marL="457200" lvl="0" indent="-342900" algn="l" rtl="0">
              <a:lnSpc>
                <a:spcPct val="100000"/>
              </a:lnSpc>
              <a:spcBef>
                <a:spcPts val="400"/>
              </a:spcBef>
              <a:spcAft>
                <a:spcPts val="0"/>
              </a:spcAft>
              <a:buSzPts val="1800"/>
              <a:buFont typeface="Calibri"/>
              <a:buChar char="•"/>
            </a:pPr>
            <a:r>
              <a:rPr lang="en-US" sz="1800" dirty="0">
                <a:latin typeface="Myriad Pro" panose="020B0503030403020204" pitchFamily="34" charset="0"/>
              </a:rPr>
              <a:t>Raymond D. Adams Lectureship</a:t>
            </a:r>
            <a:endParaRPr sz="1800" dirty="0">
              <a:latin typeface="Myriad Pro" panose="020B0503030403020204" pitchFamily="34" charset="0"/>
            </a:endParaRPr>
          </a:p>
          <a:p>
            <a:pPr marL="457200" lvl="0" indent="-342900" algn="l" rtl="0">
              <a:lnSpc>
                <a:spcPct val="100000"/>
              </a:lnSpc>
              <a:spcBef>
                <a:spcPts val="400"/>
              </a:spcBef>
              <a:spcAft>
                <a:spcPts val="0"/>
              </a:spcAft>
              <a:buSzPts val="1800"/>
              <a:buFont typeface="Calibri"/>
              <a:buChar char="•"/>
            </a:pPr>
            <a:r>
              <a:rPr lang="en-US" sz="1800" dirty="0">
                <a:latin typeface="Myriad Pro" panose="020B0503030403020204" pitchFamily="34" charset="0"/>
              </a:rPr>
              <a:t>Soriano Lectureship </a:t>
            </a:r>
            <a:endParaRPr sz="1800" dirty="0">
              <a:latin typeface="Myriad Pro" panose="020B0503030403020204" pitchFamily="34" charset="0"/>
            </a:endParaRPr>
          </a:p>
          <a:p>
            <a:pPr marL="457200" lvl="0" indent="-342900" algn="l" rtl="0">
              <a:lnSpc>
                <a:spcPct val="100000"/>
              </a:lnSpc>
              <a:spcBef>
                <a:spcPts val="400"/>
              </a:spcBef>
              <a:spcAft>
                <a:spcPts val="0"/>
              </a:spcAft>
              <a:buSzPts val="1800"/>
              <a:buFont typeface="Calibri"/>
              <a:buChar char="•"/>
            </a:pPr>
            <a:r>
              <a:rPr lang="en-US" sz="1800" dirty="0">
                <a:latin typeface="Myriad Pro" panose="020B0503030403020204" pitchFamily="34" charset="0"/>
              </a:rPr>
              <a:t>Audrey S. Penn Lectureship </a:t>
            </a:r>
            <a:endParaRPr sz="1800" dirty="0">
              <a:latin typeface="Myriad Pro" panose="020B0503030403020204" pitchFamily="34" charset="0"/>
            </a:endParaRPr>
          </a:p>
          <a:p>
            <a:pPr marL="0" lvl="0" indent="0" algn="l" rtl="0">
              <a:lnSpc>
                <a:spcPct val="100000"/>
              </a:lnSpc>
              <a:spcBef>
                <a:spcPts val="1000"/>
              </a:spcBef>
              <a:spcAft>
                <a:spcPts val="0"/>
              </a:spcAft>
              <a:buNone/>
            </a:pPr>
            <a:r>
              <a:rPr lang="en-US" sz="1800" b="1" dirty="0">
                <a:solidFill>
                  <a:srgbClr val="17A1DB"/>
                </a:solidFill>
                <a:latin typeface="Myriad Pro" panose="020B0503030403020204" pitchFamily="34" charset="0"/>
              </a:rPr>
              <a:t>Career Development </a:t>
            </a:r>
            <a:endParaRPr sz="1800" dirty="0">
              <a:solidFill>
                <a:srgbClr val="17A1DB"/>
              </a:solidFill>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Board &amp; Committee Opportunities </a:t>
            </a:r>
            <a:endParaRPr sz="18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800" dirty="0">
                <a:latin typeface="Myriad Pro" panose="020B0503030403020204" pitchFamily="34" charset="0"/>
              </a:rPr>
              <a:t>Professional Development Courses at the ANA Annual Meeting</a:t>
            </a:r>
            <a:endParaRPr sz="1800" dirty="0">
              <a:latin typeface="Myriad Pro" panose="020B0503030403020204" pitchFamily="34" charset="0"/>
            </a:endParaRPr>
          </a:p>
        </p:txBody>
      </p:sp>
      <p:pic>
        <p:nvPicPr>
          <p:cNvPr id="4" name="Google Shape;100;p2">
            <a:extLst>
              <a:ext uri="{FF2B5EF4-FFF2-40B4-BE49-F238E27FC236}">
                <a16:creationId xmlns:a16="http://schemas.microsoft.com/office/drawing/2014/main" id="{CB4B8845-8D5D-B243-9B16-B81A028A0353}"/>
              </a:ext>
            </a:extLst>
          </p:cNvPr>
          <p:cNvPicPr preferRelativeResize="0"/>
          <p:nvPr/>
        </p:nvPicPr>
        <p:blipFill rotWithShape="1">
          <a:blip r:embed="rId3">
            <a:alphaModFix/>
          </a:blip>
          <a:srcRect/>
          <a:stretch/>
        </p:blipFill>
        <p:spPr>
          <a:xfrm>
            <a:off x="9154493" y="5672859"/>
            <a:ext cx="2570345" cy="8888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Narrow"/>
              <a:buNone/>
            </a:pPr>
            <a:r>
              <a:rPr lang="en-US" sz="4800" b="1" dirty="0">
                <a:latin typeface="Myriad Pro" panose="020B0503030403020204" pitchFamily="34" charset="0"/>
              </a:rPr>
              <a:t>ANA Membership Makes a Difference</a:t>
            </a:r>
            <a:endParaRPr sz="4800" b="1" dirty="0">
              <a:latin typeface="Myriad Pro" panose="020B0503030403020204" pitchFamily="34" charset="0"/>
            </a:endParaRPr>
          </a:p>
        </p:txBody>
      </p:sp>
      <p:sp>
        <p:nvSpPr>
          <p:cNvPr id="163" name="Google Shape;163;p5"/>
          <p:cNvSpPr txBox="1"/>
          <p:nvPr/>
        </p:nvSpPr>
        <p:spPr>
          <a:xfrm>
            <a:off x="958774" y="1435955"/>
            <a:ext cx="3401360" cy="3000000"/>
          </a:xfrm>
          <a:prstGeom prst="rect">
            <a:avLst/>
          </a:prstGeom>
          <a:noFill/>
          <a:ln>
            <a:noFill/>
          </a:ln>
        </p:spPr>
        <p:txBody>
          <a:bodyPr spcFirstLastPara="1" wrap="square" lIns="91425" tIns="91425" rIns="91425" bIns="91425" anchor="t" anchorCtr="0">
            <a:noAutofit/>
          </a:bodyPr>
          <a:lstStyle/>
          <a:p>
            <a:pPr marL="0" lvl="0" indent="0" algn="l" rtl="0">
              <a:spcBef>
                <a:spcPts val="500"/>
              </a:spcBef>
              <a:spcAft>
                <a:spcPts val="0"/>
              </a:spcAft>
              <a:buNone/>
            </a:pPr>
            <a:r>
              <a:rPr lang="en-US" i="1" dirty="0">
                <a:solidFill>
                  <a:srgbClr val="1C3775"/>
                </a:solidFill>
                <a:highlight>
                  <a:srgbClr val="FFFFFF"/>
                </a:highlight>
                <a:latin typeface="Myriad Pro Cond" panose="020B0506030403020204" pitchFamily="34" charset="0"/>
                <a:ea typeface="Calibri"/>
                <a:cs typeface="Calibri"/>
                <a:sym typeface="Calibri"/>
              </a:rPr>
              <a:t>“By bringing together all of the researchers from the most prestigious universities around the country, the ANA provides a forum for extended collaboration and the exchange of ideas, and a place where academic neurologists can find like-minded colleagues who are engaged in the same research and the same battles to discover new therapies for neurological disease.” </a:t>
            </a:r>
            <a:endParaRPr i="1" dirty="0">
              <a:solidFill>
                <a:srgbClr val="1C3775"/>
              </a:solidFill>
              <a:highlight>
                <a:srgbClr val="FFFFFF"/>
              </a:highlight>
              <a:latin typeface="Myriad Pro Cond" panose="020B0506030403020204" pitchFamily="34" charset="0"/>
              <a:ea typeface="Calibri"/>
              <a:cs typeface="Calibri"/>
              <a:sym typeface="Calibri"/>
            </a:endParaRPr>
          </a:p>
          <a:p>
            <a:pPr marL="0" lvl="0" indent="0" algn="l" rtl="0">
              <a:spcBef>
                <a:spcPts val="1000"/>
              </a:spcBef>
              <a:spcAft>
                <a:spcPts val="1000"/>
              </a:spcAft>
              <a:buNone/>
            </a:pPr>
            <a:r>
              <a:rPr lang="en-US" dirty="0">
                <a:solidFill>
                  <a:srgbClr val="17A1DB"/>
                </a:solidFill>
                <a:highlight>
                  <a:srgbClr val="FFFFFF"/>
                </a:highlight>
                <a:latin typeface="Myriad Pro Cond" panose="020B0506030403020204" pitchFamily="34" charset="0"/>
                <a:ea typeface="Calibri"/>
                <a:cs typeface="Calibri"/>
                <a:sym typeface="Calibri"/>
              </a:rPr>
              <a:t>– Clifton L. Gooch, MD, Board Member, American Neurological Association, Professor and Chair, Neurology, Neuromuscular Medicine, University of South Florida</a:t>
            </a:r>
            <a:endParaRPr sz="1600" dirty="0">
              <a:solidFill>
                <a:srgbClr val="17A1DB"/>
              </a:solidFill>
              <a:latin typeface="Myriad Pro Cond" panose="020B0506030403020204" pitchFamily="34" charset="0"/>
              <a:ea typeface="Calibri"/>
              <a:cs typeface="Calibri"/>
              <a:sym typeface="Calibri"/>
            </a:endParaRPr>
          </a:p>
        </p:txBody>
      </p:sp>
      <p:pic>
        <p:nvPicPr>
          <p:cNvPr id="164" name="Google Shape;164;p5"/>
          <p:cNvPicPr preferRelativeResize="0"/>
          <p:nvPr/>
        </p:nvPicPr>
        <p:blipFill>
          <a:blip r:embed="rId3">
            <a:alphaModFix/>
          </a:blip>
          <a:stretch>
            <a:fillRect/>
          </a:stretch>
        </p:blipFill>
        <p:spPr>
          <a:xfrm>
            <a:off x="1067866" y="4046419"/>
            <a:ext cx="2372253" cy="2372253"/>
          </a:xfrm>
          <a:prstGeom prst="rect">
            <a:avLst/>
          </a:prstGeom>
          <a:noFill/>
          <a:ln>
            <a:noFill/>
          </a:ln>
        </p:spPr>
      </p:pic>
      <p:sp>
        <p:nvSpPr>
          <p:cNvPr id="165" name="Google Shape;165;p5"/>
          <p:cNvSpPr txBox="1"/>
          <p:nvPr/>
        </p:nvSpPr>
        <p:spPr>
          <a:xfrm>
            <a:off x="4669513" y="1435955"/>
            <a:ext cx="3126780" cy="3000000"/>
          </a:xfrm>
          <a:prstGeom prst="rect">
            <a:avLst/>
          </a:prstGeom>
          <a:noFill/>
          <a:ln>
            <a:noFill/>
          </a:ln>
        </p:spPr>
        <p:txBody>
          <a:bodyPr spcFirstLastPara="1" wrap="square" lIns="91425" tIns="91425" rIns="91425" bIns="91425" anchor="t" anchorCtr="0">
            <a:noAutofit/>
          </a:bodyPr>
          <a:lstStyle/>
          <a:p>
            <a:pPr marL="0" lvl="0" indent="0" algn="l" rtl="0">
              <a:spcBef>
                <a:spcPts val="500"/>
              </a:spcBef>
              <a:spcAft>
                <a:spcPts val="0"/>
              </a:spcAft>
              <a:buNone/>
            </a:pPr>
            <a:r>
              <a:rPr lang="en-US" i="1" dirty="0">
                <a:solidFill>
                  <a:srgbClr val="1C3775"/>
                </a:solidFill>
                <a:latin typeface="Myriad Pro Cond" panose="020B0506030403020204" pitchFamily="34" charset="0"/>
                <a:ea typeface="Calibri"/>
                <a:cs typeface="Calibri"/>
                <a:sym typeface="Calibri"/>
              </a:rPr>
              <a:t>“It's really been fantastic to be in the ANA. I recall being a medical student, when I was in a laboratory getting my first taste of brain stimulation. My research mentor at the time was being inducted as a fellow of the ANA. I remember going to the meetings and thinking, ‘This is where I want to be when I grow up,’ and I am so excited that it came to fruition.” </a:t>
            </a:r>
          </a:p>
          <a:p>
            <a:pPr marL="0" lvl="0" indent="0" algn="l" rtl="0">
              <a:spcBef>
                <a:spcPts val="1000"/>
              </a:spcBef>
              <a:spcAft>
                <a:spcPts val="0"/>
              </a:spcAft>
              <a:buNone/>
            </a:pPr>
            <a:r>
              <a:rPr lang="en-US" dirty="0">
                <a:solidFill>
                  <a:srgbClr val="17A1DB"/>
                </a:solidFill>
                <a:highlight>
                  <a:srgbClr val="FFFFFF"/>
                </a:highlight>
                <a:latin typeface="Myriad Pro Cond" panose="020B0506030403020204" pitchFamily="34" charset="0"/>
                <a:cs typeface="Calibri"/>
                <a:sym typeface="Calibri"/>
              </a:rPr>
              <a:t>– Roy Hamilton, MD, MS </a:t>
            </a:r>
          </a:p>
          <a:p>
            <a:r>
              <a:rPr lang="en-US" dirty="0">
                <a:solidFill>
                  <a:srgbClr val="17A1DB"/>
                </a:solidFill>
                <a:highlight>
                  <a:srgbClr val="FFFFFF"/>
                </a:highlight>
                <a:latin typeface="Myriad Pro Cond" panose="020B0506030403020204" pitchFamily="34" charset="0"/>
                <a:cs typeface="Calibri"/>
                <a:sym typeface="Calibri"/>
              </a:rPr>
              <a:t>Associate Professor of Neurology</a:t>
            </a:r>
            <a:endParaRPr dirty="0">
              <a:solidFill>
                <a:srgbClr val="17A1DB"/>
              </a:solidFill>
              <a:highlight>
                <a:srgbClr val="FFFFFF"/>
              </a:highlight>
              <a:latin typeface="Myriad Pro Cond" panose="020B0506030403020204" pitchFamily="34" charset="0"/>
              <a:cs typeface="Calibri"/>
              <a:sym typeface="Calibri"/>
            </a:endParaRPr>
          </a:p>
          <a:p>
            <a:r>
              <a:rPr lang="en-US" dirty="0">
                <a:solidFill>
                  <a:srgbClr val="17A1DB"/>
                </a:solidFill>
                <a:highlight>
                  <a:srgbClr val="FFFFFF"/>
                </a:highlight>
                <a:latin typeface="Myriad Pro Cond" panose="020B0506030403020204" pitchFamily="34" charset="0"/>
                <a:cs typeface="Calibri"/>
                <a:sym typeface="Calibri"/>
              </a:rPr>
              <a:t>University of Pennsylvania </a:t>
            </a:r>
            <a:endParaRPr dirty="0">
              <a:solidFill>
                <a:srgbClr val="17A1DB"/>
              </a:solidFill>
              <a:highlight>
                <a:srgbClr val="FFFFFF"/>
              </a:highlight>
              <a:latin typeface="Myriad Pro Cond" panose="020B0506030403020204" pitchFamily="34" charset="0"/>
              <a:cs typeface="Calibri"/>
            </a:endParaRPr>
          </a:p>
        </p:txBody>
      </p:sp>
      <p:pic>
        <p:nvPicPr>
          <p:cNvPr id="166" name="Google Shape;166;p5"/>
          <p:cNvPicPr preferRelativeResize="0"/>
          <p:nvPr/>
        </p:nvPicPr>
        <p:blipFill>
          <a:blip r:embed="rId4">
            <a:alphaModFix/>
          </a:blip>
          <a:stretch>
            <a:fillRect/>
          </a:stretch>
        </p:blipFill>
        <p:spPr>
          <a:xfrm>
            <a:off x="4774007" y="4046418"/>
            <a:ext cx="2740361" cy="2372253"/>
          </a:xfrm>
          <a:prstGeom prst="rect">
            <a:avLst/>
          </a:prstGeom>
          <a:noFill/>
          <a:ln>
            <a:noFill/>
          </a:ln>
        </p:spPr>
      </p:pic>
      <p:sp>
        <p:nvSpPr>
          <p:cNvPr id="167" name="Google Shape;167;p5"/>
          <p:cNvSpPr txBox="1"/>
          <p:nvPr/>
        </p:nvSpPr>
        <p:spPr>
          <a:xfrm>
            <a:off x="8105671" y="1518251"/>
            <a:ext cx="3127555"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dirty="0">
                <a:solidFill>
                  <a:srgbClr val="1C3775"/>
                </a:solidFill>
                <a:highlight>
                  <a:srgbClr val="FFFFFF"/>
                </a:highlight>
                <a:latin typeface="Myriad Pro Cond" panose="020B0506030403020204" pitchFamily="34" charset="0"/>
                <a:ea typeface="Calibri"/>
                <a:cs typeface="Calibri"/>
                <a:sym typeface="Calibri"/>
              </a:rPr>
              <a:t>The ANA has been vital for obtaining quality feedback on my research and developing new collaborations. I really enjoy the yearly meetings because they are interactive and just the right size for networking.”</a:t>
            </a:r>
          </a:p>
          <a:p>
            <a:pPr marL="0" lvl="0" indent="0" algn="l" rtl="0">
              <a:spcBef>
                <a:spcPts val="1000"/>
              </a:spcBef>
              <a:spcAft>
                <a:spcPts val="0"/>
              </a:spcAft>
              <a:buNone/>
            </a:pPr>
            <a:r>
              <a:rPr lang="en-US" dirty="0">
                <a:solidFill>
                  <a:srgbClr val="17A1DB"/>
                </a:solidFill>
                <a:highlight>
                  <a:srgbClr val="FFFFFF"/>
                </a:highlight>
                <a:latin typeface="Myriad Pro Cond" panose="020B0506030403020204" pitchFamily="34" charset="0"/>
                <a:ea typeface="Calibri"/>
                <a:cs typeface="Calibri"/>
                <a:sym typeface="Calibri"/>
              </a:rPr>
              <a:t>– </a:t>
            </a:r>
            <a:r>
              <a:rPr lang="en-US" dirty="0" err="1">
                <a:solidFill>
                  <a:srgbClr val="17A1DB"/>
                </a:solidFill>
                <a:highlight>
                  <a:srgbClr val="FFFFFF"/>
                </a:highlight>
                <a:latin typeface="Myriad Pro Cond" panose="020B0506030403020204" pitchFamily="34" charset="0"/>
                <a:ea typeface="Calibri"/>
                <a:cs typeface="Calibri"/>
                <a:sym typeface="Calibri"/>
              </a:rPr>
              <a:t>Tritia</a:t>
            </a:r>
            <a:r>
              <a:rPr lang="en-US" dirty="0">
                <a:solidFill>
                  <a:srgbClr val="17A1DB"/>
                </a:solidFill>
                <a:highlight>
                  <a:srgbClr val="FFFFFF"/>
                </a:highlight>
                <a:latin typeface="Myriad Pro Cond" panose="020B0506030403020204" pitchFamily="34" charset="0"/>
                <a:ea typeface="Calibri"/>
                <a:cs typeface="Calibri"/>
                <a:sym typeface="Calibri"/>
              </a:rPr>
              <a:t> Yamasaki, MD, PhD</a:t>
            </a:r>
            <a:endParaRPr dirty="0">
              <a:solidFill>
                <a:srgbClr val="17A1DB"/>
              </a:solidFill>
              <a:highlight>
                <a:srgbClr val="FFFFFF"/>
              </a:highlight>
              <a:latin typeface="Myriad Pro Cond" panose="020B0506030403020204" pitchFamily="34" charset="0"/>
              <a:ea typeface="Calibri"/>
              <a:cs typeface="Calibri"/>
              <a:sym typeface="Calibri"/>
            </a:endParaRPr>
          </a:p>
          <a:p>
            <a:pPr marL="0" lvl="0" indent="0" algn="l" rtl="0">
              <a:spcBef>
                <a:spcPts val="0"/>
              </a:spcBef>
              <a:spcAft>
                <a:spcPts val="0"/>
              </a:spcAft>
              <a:buClr>
                <a:schemeClr val="dk1"/>
              </a:buClr>
              <a:buSzPts val="1100"/>
              <a:buFont typeface="Arial"/>
              <a:buNone/>
            </a:pPr>
            <a:r>
              <a:rPr lang="en-US" dirty="0">
                <a:solidFill>
                  <a:srgbClr val="17A1DB"/>
                </a:solidFill>
                <a:highlight>
                  <a:srgbClr val="FFFFFF"/>
                </a:highlight>
                <a:latin typeface="Myriad Pro Cond" panose="020B0506030403020204" pitchFamily="34" charset="0"/>
                <a:ea typeface="Calibri"/>
                <a:cs typeface="Calibri"/>
                <a:sym typeface="Calibri"/>
              </a:rPr>
              <a:t>Assistant Professor of Neurology</a:t>
            </a:r>
            <a:endParaRPr dirty="0">
              <a:solidFill>
                <a:srgbClr val="17A1DB"/>
              </a:solidFill>
              <a:highlight>
                <a:srgbClr val="FFFFFF"/>
              </a:highlight>
              <a:latin typeface="Myriad Pro Cond" panose="020B0506030403020204" pitchFamily="34" charset="0"/>
              <a:ea typeface="Calibri"/>
              <a:cs typeface="Calibri"/>
              <a:sym typeface="Calibri"/>
            </a:endParaRPr>
          </a:p>
          <a:p>
            <a:pPr marL="0" lvl="0" indent="0" algn="l" rtl="0">
              <a:spcBef>
                <a:spcPts val="0"/>
              </a:spcBef>
              <a:spcAft>
                <a:spcPts val="0"/>
              </a:spcAft>
              <a:buNone/>
            </a:pPr>
            <a:r>
              <a:rPr lang="en-US" dirty="0">
                <a:solidFill>
                  <a:srgbClr val="17A1DB"/>
                </a:solidFill>
                <a:highlight>
                  <a:srgbClr val="FFFFFF"/>
                </a:highlight>
                <a:latin typeface="Myriad Pro Cond" panose="020B0506030403020204" pitchFamily="34" charset="0"/>
                <a:ea typeface="Calibri"/>
                <a:cs typeface="Calibri"/>
                <a:sym typeface="Calibri"/>
              </a:rPr>
              <a:t>University of Kentucky</a:t>
            </a:r>
            <a:endParaRPr dirty="0">
              <a:solidFill>
                <a:srgbClr val="17A1DB"/>
              </a:solidFill>
              <a:highlight>
                <a:srgbClr val="FFFFFF"/>
              </a:highlight>
              <a:latin typeface="Myriad Pro Cond" panose="020B0506030403020204" pitchFamily="34" charset="0"/>
              <a:ea typeface="Calibri"/>
              <a:cs typeface="Calibri"/>
              <a:sym typeface="Calibri"/>
            </a:endParaRPr>
          </a:p>
        </p:txBody>
      </p:sp>
      <p:pic>
        <p:nvPicPr>
          <p:cNvPr id="168" name="Google Shape;168;p5"/>
          <p:cNvPicPr preferRelativeResize="0"/>
          <p:nvPr/>
        </p:nvPicPr>
        <p:blipFill>
          <a:blip r:embed="rId5">
            <a:alphaModFix/>
          </a:blip>
          <a:stretch>
            <a:fillRect/>
          </a:stretch>
        </p:blipFill>
        <p:spPr>
          <a:xfrm>
            <a:off x="8210166" y="4046418"/>
            <a:ext cx="2424305" cy="242430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838200" y="613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1800"/>
              <a:buNone/>
            </a:pPr>
            <a:r>
              <a:rPr lang="en-US" sz="4800" b="1" dirty="0">
                <a:solidFill>
                  <a:srgbClr val="17A1DB"/>
                </a:solidFill>
                <a:latin typeface="Myriad Pro" panose="020B0503030403020204" pitchFamily="34" charset="0"/>
              </a:rPr>
              <a:t>Become a member today!</a:t>
            </a:r>
            <a:endParaRPr sz="4800" b="1" dirty="0">
              <a:solidFill>
                <a:srgbClr val="17A1DB"/>
              </a:solidFill>
              <a:latin typeface="Myriad Pro" panose="020B0503030403020204" pitchFamily="34" charset="0"/>
            </a:endParaRPr>
          </a:p>
        </p:txBody>
      </p:sp>
      <p:sp>
        <p:nvSpPr>
          <p:cNvPr id="174" name="Google Shape;174;p23"/>
          <p:cNvSpPr txBox="1">
            <a:spLocks noGrp="1"/>
          </p:cNvSpPr>
          <p:nvPr>
            <p:ph type="subTitle" idx="4294967295"/>
          </p:nvPr>
        </p:nvSpPr>
        <p:spPr>
          <a:xfrm>
            <a:off x="2345443" y="6088827"/>
            <a:ext cx="7501113" cy="47343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200" i="1" dirty="0">
                <a:solidFill>
                  <a:srgbClr val="1C3775"/>
                </a:solidFill>
                <a:latin typeface="Myriad Pro Cond" panose="020B0506030403020204" pitchFamily="34" charset="0"/>
              </a:rPr>
              <a:t>Visit </a:t>
            </a:r>
            <a:r>
              <a:rPr lang="en-US" sz="3200" b="1" i="1" dirty="0" err="1">
                <a:solidFill>
                  <a:srgbClr val="2293CC"/>
                </a:solidFill>
                <a:latin typeface="Myriad Pro Cond" panose="020B0506030403020204" pitchFamily="34" charset="0"/>
              </a:rPr>
              <a:t>myana.org</a:t>
            </a:r>
            <a:r>
              <a:rPr lang="en-US" sz="3200" b="1" i="1" dirty="0">
                <a:latin typeface="Myriad Pro Cond" panose="020B0506030403020204" pitchFamily="34" charset="0"/>
              </a:rPr>
              <a:t> </a:t>
            </a:r>
            <a:r>
              <a:rPr lang="en-US" sz="3200" i="1" dirty="0">
                <a:solidFill>
                  <a:srgbClr val="1C3775"/>
                </a:solidFill>
                <a:latin typeface="Myriad Pro Cond" panose="020B0506030403020204" pitchFamily="34" charset="0"/>
              </a:rPr>
              <a:t>to learn more.</a:t>
            </a:r>
            <a:endParaRPr sz="3200" i="1" dirty="0">
              <a:solidFill>
                <a:srgbClr val="1C3775"/>
              </a:solidFill>
              <a:latin typeface="Myriad Pro Cond" panose="020B0506030403020204" pitchFamily="34" charset="0"/>
            </a:endParaRPr>
          </a:p>
        </p:txBody>
      </p:sp>
      <p:grpSp>
        <p:nvGrpSpPr>
          <p:cNvPr id="7" name="Group 6">
            <a:extLst>
              <a:ext uri="{FF2B5EF4-FFF2-40B4-BE49-F238E27FC236}">
                <a16:creationId xmlns:a16="http://schemas.microsoft.com/office/drawing/2014/main" id="{72401E7D-9C50-2149-8CBF-E58F53854F86}"/>
              </a:ext>
            </a:extLst>
          </p:cNvPr>
          <p:cNvGrpSpPr/>
          <p:nvPr/>
        </p:nvGrpSpPr>
        <p:grpSpPr>
          <a:xfrm>
            <a:off x="759559" y="1254034"/>
            <a:ext cx="10672880" cy="4695361"/>
            <a:chOff x="759560" y="1214257"/>
            <a:chExt cx="10672880" cy="4695361"/>
          </a:xfrm>
        </p:grpSpPr>
        <p:grpSp>
          <p:nvGrpSpPr>
            <p:cNvPr id="6" name="Group 5">
              <a:extLst>
                <a:ext uri="{FF2B5EF4-FFF2-40B4-BE49-F238E27FC236}">
                  <a16:creationId xmlns:a16="http://schemas.microsoft.com/office/drawing/2014/main" id="{61438432-639C-6347-885F-F87A0FFDC1E6}"/>
                </a:ext>
              </a:extLst>
            </p:cNvPr>
            <p:cNvGrpSpPr/>
            <p:nvPr/>
          </p:nvGrpSpPr>
          <p:grpSpPr>
            <a:xfrm>
              <a:off x="759560" y="1214257"/>
              <a:ext cx="3425425" cy="4695361"/>
              <a:chOff x="256174" y="1407900"/>
              <a:chExt cx="3425425" cy="4695361"/>
            </a:xfrm>
          </p:grpSpPr>
          <p:pic>
            <p:nvPicPr>
              <p:cNvPr id="175" name="Google Shape;175;p23"/>
              <p:cNvPicPr preferRelativeResize="0"/>
              <p:nvPr/>
            </p:nvPicPr>
            <p:blipFill>
              <a:blip r:embed="rId3">
                <a:alphaModFix/>
              </a:blip>
              <a:stretch>
                <a:fillRect/>
              </a:stretch>
            </p:blipFill>
            <p:spPr>
              <a:xfrm>
                <a:off x="256175" y="1407900"/>
                <a:ext cx="3425424" cy="2284274"/>
              </a:xfrm>
              <a:prstGeom prst="rect">
                <a:avLst/>
              </a:prstGeom>
              <a:noFill/>
              <a:ln>
                <a:noFill/>
              </a:ln>
            </p:spPr>
          </p:pic>
          <p:pic>
            <p:nvPicPr>
              <p:cNvPr id="176" name="Google Shape;176;p23"/>
              <p:cNvPicPr preferRelativeResize="0"/>
              <p:nvPr/>
            </p:nvPicPr>
            <p:blipFill>
              <a:blip r:embed="rId4">
                <a:alphaModFix/>
              </a:blip>
              <a:stretch>
                <a:fillRect/>
              </a:stretch>
            </p:blipFill>
            <p:spPr>
              <a:xfrm>
                <a:off x="256174" y="3752452"/>
                <a:ext cx="3425423" cy="2350809"/>
              </a:xfrm>
              <a:prstGeom prst="rect">
                <a:avLst/>
              </a:prstGeom>
              <a:noFill/>
              <a:ln>
                <a:noFill/>
              </a:ln>
            </p:spPr>
          </p:pic>
        </p:grpSp>
        <p:pic>
          <p:nvPicPr>
            <p:cNvPr id="178" name="Google Shape;178;p23"/>
            <p:cNvPicPr preferRelativeResize="0"/>
            <p:nvPr/>
          </p:nvPicPr>
          <p:blipFill rotWithShape="1">
            <a:blip r:embed="rId5">
              <a:alphaModFix/>
            </a:blip>
            <a:srcRect l="1187" t="3526" r="1101" b="7438"/>
            <a:stretch/>
          </p:blipFill>
          <p:spPr>
            <a:xfrm>
              <a:off x="4270786" y="1214257"/>
              <a:ext cx="3663016" cy="4695356"/>
            </a:xfrm>
            <a:prstGeom prst="rect">
              <a:avLst/>
            </a:prstGeom>
            <a:noFill/>
            <a:ln>
              <a:noFill/>
            </a:ln>
          </p:spPr>
        </p:pic>
        <p:grpSp>
          <p:nvGrpSpPr>
            <p:cNvPr id="5" name="Group 4">
              <a:extLst>
                <a:ext uri="{FF2B5EF4-FFF2-40B4-BE49-F238E27FC236}">
                  <a16:creationId xmlns:a16="http://schemas.microsoft.com/office/drawing/2014/main" id="{82A8396F-01A3-CF4E-B904-AB72B00E4E36}"/>
                </a:ext>
              </a:extLst>
            </p:cNvPr>
            <p:cNvGrpSpPr/>
            <p:nvPr/>
          </p:nvGrpSpPr>
          <p:grpSpPr>
            <a:xfrm>
              <a:off x="8001139" y="1214257"/>
              <a:ext cx="3431301" cy="4695355"/>
              <a:chOff x="8001139" y="1407900"/>
              <a:chExt cx="3431301" cy="4695355"/>
            </a:xfrm>
          </p:grpSpPr>
          <p:pic>
            <p:nvPicPr>
              <p:cNvPr id="177" name="Google Shape;177;p23"/>
              <p:cNvPicPr preferRelativeResize="0"/>
              <p:nvPr/>
            </p:nvPicPr>
            <p:blipFill rotWithShape="1">
              <a:blip r:embed="rId6">
                <a:alphaModFix/>
              </a:blip>
              <a:srcRect l="2973" t="2974" b="7995"/>
              <a:stretch/>
            </p:blipFill>
            <p:spPr>
              <a:xfrm>
                <a:off x="8001140" y="1407900"/>
                <a:ext cx="3431300" cy="2281346"/>
              </a:xfrm>
              <a:prstGeom prst="rect">
                <a:avLst/>
              </a:prstGeom>
              <a:noFill/>
              <a:ln>
                <a:noFill/>
              </a:ln>
            </p:spPr>
          </p:pic>
          <p:pic>
            <p:nvPicPr>
              <p:cNvPr id="179" name="Google Shape;179;p23"/>
              <p:cNvPicPr preferRelativeResize="0"/>
              <p:nvPr/>
            </p:nvPicPr>
            <p:blipFill rotWithShape="1">
              <a:blip r:embed="rId7">
                <a:alphaModFix/>
              </a:blip>
              <a:srcRect r="2859"/>
              <a:stretch/>
            </p:blipFill>
            <p:spPr>
              <a:xfrm>
                <a:off x="8001139" y="3755780"/>
                <a:ext cx="3425423" cy="2347475"/>
              </a:xfrm>
              <a:prstGeom prst="rect">
                <a:avLst/>
              </a:prstGeom>
              <a:noFill/>
              <a:ln>
                <a:noFill/>
              </a:ln>
            </p:spPr>
          </p:pic>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C3775"/>
        </a:solidFill>
        <a:effectLst/>
      </p:bgPr>
    </p:bg>
    <p:spTree>
      <p:nvGrpSpPr>
        <p:cNvPr id="1" name="Shape 90"/>
        <p:cNvGrpSpPr/>
        <p:nvPr/>
      </p:nvGrpSpPr>
      <p:grpSpPr>
        <a:xfrm>
          <a:off x="0" y="0"/>
          <a:ext cx="0" cy="0"/>
          <a:chOff x="0" y="0"/>
          <a:chExt cx="0" cy="0"/>
        </a:xfrm>
      </p:grpSpPr>
      <p:sp>
        <p:nvSpPr>
          <p:cNvPr id="91" name="Google Shape;91;p7"/>
          <p:cNvSpPr txBox="1">
            <a:spLocks noGrp="1"/>
          </p:cNvSpPr>
          <p:nvPr>
            <p:ph type="title"/>
          </p:nvPr>
        </p:nvSpPr>
        <p:spPr>
          <a:xfrm>
            <a:off x="838200" y="858524"/>
            <a:ext cx="10515600" cy="997870"/>
          </a:xfrm>
          <a:prstGeom prst="rect">
            <a:avLst/>
          </a:prstGeom>
          <a:noFill/>
          <a:ln>
            <a:noFill/>
          </a:ln>
        </p:spPr>
        <p:txBody>
          <a:bodyPr spcFirstLastPara="1" wrap="square" lIns="91440"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Narrow"/>
              <a:buNone/>
            </a:pPr>
            <a:r>
              <a:rPr lang="en-US" b="1" dirty="0">
                <a:solidFill>
                  <a:schemeClr val="bg1"/>
                </a:solidFill>
                <a:latin typeface="Myriad Pro" panose="020B0503030403020204" pitchFamily="34" charset="0"/>
              </a:rPr>
              <a:t>Our Mission</a:t>
            </a:r>
          </a:p>
        </p:txBody>
      </p:sp>
      <p:sp>
        <p:nvSpPr>
          <p:cNvPr id="92" name="Google Shape;92;p7"/>
          <p:cNvSpPr txBox="1">
            <a:spLocks noGrp="1"/>
          </p:cNvSpPr>
          <p:nvPr>
            <p:ph type="body" idx="1"/>
          </p:nvPr>
        </p:nvSpPr>
        <p:spPr>
          <a:xfrm>
            <a:off x="996427" y="2164978"/>
            <a:ext cx="10199146" cy="2485016"/>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800"/>
              </a:spcBef>
              <a:spcAft>
                <a:spcPts val="0"/>
              </a:spcAft>
              <a:buClr>
                <a:schemeClr val="dk1"/>
              </a:buClr>
              <a:buSzPts val="1100"/>
              <a:buFont typeface="Arial"/>
              <a:buNone/>
            </a:pPr>
            <a:r>
              <a:rPr lang="en-US" sz="1800" i="1" dirty="0">
                <a:solidFill>
                  <a:schemeClr val="bg1"/>
                </a:solidFill>
                <a:latin typeface="Myriad Pro" panose="020B0503030403020204" pitchFamily="34" charset="0"/>
              </a:rPr>
              <a:t>At a time when support for basic and translational science needs a strong voice and the burden of neurological disease is growing, the ANA is the champion of neurological research and the ally of all physicians and scientists who strive to make a difference through careers that combine discovery, education, and clinical care.</a:t>
            </a:r>
          </a:p>
          <a:p>
            <a:pPr marL="0" lvl="0" indent="0" algn="ctr" rtl="0">
              <a:lnSpc>
                <a:spcPct val="100000"/>
              </a:lnSpc>
              <a:spcBef>
                <a:spcPts val="800"/>
              </a:spcBef>
              <a:spcAft>
                <a:spcPts val="0"/>
              </a:spcAft>
              <a:buClr>
                <a:schemeClr val="dk1"/>
              </a:buClr>
              <a:buSzPts val="2400"/>
              <a:buNone/>
            </a:pPr>
            <a:endParaRPr lang="en-US" sz="1800" dirty="0">
              <a:solidFill>
                <a:schemeClr val="bg1"/>
              </a:solidFill>
              <a:latin typeface="Myriad Pro" panose="020B0503030403020204" pitchFamily="34" charset="0"/>
            </a:endParaRPr>
          </a:p>
          <a:p>
            <a:pPr marL="0" lvl="0" indent="0" algn="ctr" rtl="0">
              <a:lnSpc>
                <a:spcPct val="100000"/>
              </a:lnSpc>
              <a:spcBef>
                <a:spcPts val="0"/>
              </a:spcBef>
              <a:spcAft>
                <a:spcPts val="0"/>
              </a:spcAft>
              <a:buClr>
                <a:schemeClr val="dk1"/>
              </a:buClr>
              <a:buSzPts val="2400"/>
              <a:buNone/>
            </a:pPr>
            <a:r>
              <a:rPr lang="en-US" sz="1800" dirty="0">
                <a:solidFill>
                  <a:schemeClr val="bg1"/>
                </a:solidFill>
                <a:latin typeface="Myriad Pro" panose="020B0503030403020204" pitchFamily="34" charset="0"/>
              </a:rPr>
              <a:t>The American Neurological Association is a professional society of academic neurologists and neuroscientists devoted to advancing the goals of academic neurology; to training and educating neurologists and other physicians in the neurological sciences; and to expanding both our understanding of diseases of the nervous system and our ability to treat them.</a:t>
            </a:r>
            <a:endParaRPr sz="1800" dirty="0">
              <a:solidFill>
                <a:schemeClr val="bg1"/>
              </a:solidFill>
              <a:latin typeface="Myriad Pro" panose="020B0503030403020204" pitchFamily="34" charset="0"/>
            </a:endParaRPr>
          </a:p>
        </p:txBody>
      </p:sp>
      <p:pic>
        <p:nvPicPr>
          <p:cNvPr id="3" name="Picture 2">
            <a:extLst>
              <a:ext uri="{FF2B5EF4-FFF2-40B4-BE49-F238E27FC236}">
                <a16:creationId xmlns:a16="http://schemas.microsoft.com/office/drawing/2014/main" id="{803D3DD1-9DBE-E64A-99C4-2E8DB8D6A697}"/>
              </a:ext>
            </a:extLst>
          </p:cNvPr>
          <p:cNvPicPr>
            <a:picLocks noChangeAspect="1"/>
          </p:cNvPicPr>
          <p:nvPr/>
        </p:nvPicPr>
        <p:blipFill>
          <a:blip r:embed="rId3"/>
          <a:stretch>
            <a:fillRect/>
          </a:stretch>
        </p:blipFill>
        <p:spPr>
          <a:xfrm>
            <a:off x="4483100" y="5267162"/>
            <a:ext cx="3225800" cy="1117600"/>
          </a:xfrm>
          <a:prstGeom prst="rect">
            <a:avLst/>
          </a:prstGeom>
        </p:spPr>
      </p:pic>
      <p:cxnSp>
        <p:nvCxnSpPr>
          <p:cNvPr id="5" name="Straight Connector 4">
            <a:extLst>
              <a:ext uri="{FF2B5EF4-FFF2-40B4-BE49-F238E27FC236}">
                <a16:creationId xmlns:a16="http://schemas.microsoft.com/office/drawing/2014/main" id="{879E53F5-F3BC-FA40-B3FF-AB0703058917}"/>
              </a:ext>
            </a:extLst>
          </p:cNvPr>
          <p:cNvCxnSpPr>
            <a:cxnSpLocks/>
          </p:cNvCxnSpPr>
          <p:nvPr/>
        </p:nvCxnSpPr>
        <p:spPr>
          <a:xfrm>
            <a:off x="4083574" y="1814764"/>
            <a:ext cx="3984661" cy="0"/>
          </a:xfrm>
          <a:prstGeom prst="line">
            <a:avLst/>
          </a:prstGeom>
          <a:ln w="31750">
            <a:solidFill>
              <a:srgbClr val="17A1D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766572" y="0"/>
            <a:ext cx="10515600" cy="13547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Arial Narrow"/>
              <a:buNone/>
            </a:pPr>
            <a:r>
              <a:rPr lang="en-US" sz="4800" b="1" dirty="0">
                <a:latin typeface="Myriad Pro" panose="020B0503030403020204" pitchFamily="34" charset="0"/>
              </a:rPr>
              <a:t>ANA Keeps You in the Know</a:t>
            </a:r>
            <a:endParaRPr sz="4800" b="1" dirty="0">
              <a:latin typeface="Myriad Pro" panose="020B0503030403020204" pitchFamily="34" charset="0"/>
            </a:endParaRPr>
          </a:p>
        </p:txBody>
      </p:sp>
      <p:sp>
        <p:nvSpPr>
          <p:cNvPr id="99" name="Google Shape;99;p2"/>
          <p:cNvSpPr txBox="1">
            <a:spLocks noGrp="1"/>
          </p:cNvSpPr>
          <p:nvPr>
            <p:ph type="body" idx="1"/>
          </p:nvPr>
        </p:nvSpPr>
        <p:spPr>
          <a:xfrm>
            <a:off x="766573" y="1451579"/>
            <a:ext cx="8834628" cy="5028546"/>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dk1"/>
              </a:buClr>
              <a:buSzPts val="2170"/>
              <a:buNone/>
            </a:pPr>
            <a:r>
              <a:rPr lang="en-US" sz="1700" dirty="0">
                <a:latin typeface="Myriad Pro" panose="020B0503030403020204" pitchFamily="34" charset="0"/>
              </a:rPr>
              <a:t>Keep abreast of what is happening across the spectrum of neurological research at the best institutions in the world.</a:t>
            </a:r>
            <a:endParaRPr sz="1700" dirty="0">
              <a:latin typeface="Myriad Pro" panose="020B0503030403020204" pitchFamily="34" charset="0"/>
            </a:endParaRPr>
          </a:p>
          <a:p>
            <a:pPr marL="228600" lvl="0" indent="-205105" rtl="0">
              <a:lnSpc>
                <a:spcPct val="100000"/>
              </a:lnSpc>
              <a:spcBef>
                <a:spcPts val="1000"/>
              </a:spcBef>
              <a:spcAft>
                <a:spcPts val="0"/>
              </a:spcAft>
              <a:buClr>
                <a:srgbClr val="17A1DB"/>
              </a:buClr>
              <a:buSzPts val="1800"/>
              <a:buChar char="•"/>
            </a:pPr>
            <a:r>
              <a:rPr lang="en-US" sz="1700" b="1" dirty="0">
                <a:solidFill>
                  <a:srgbClr val="17A1DB"/>
                </a:solidFill>
                <a:latin typeface="Myriad Pro" panose="020B0503030403020204" pitchFamily="34" charset="0"/>
              </a:rPr>
              <a:t>Educational Opportunities </a:t>
            </a:r>
            <a:endParaRPr sz="1700" dirty="0">
              <a:solidFill>
                <a:srgbClr val="17A1DB"/>
              </a:solidFill>
              <a:latin typeface="Myriad Pro" panose="020B0503030403020204" pitchFamily="34" charset="0"/>
            </a:endParaRPr>
          </a:p>
          <a:p>
            <a:pPr marL="685800" lvl="1" indent="-224790">
              <a:lnSpc>
                <a:spcPct val="100000"/>
              </a:lnSpc>
              <a:spcBef>
                <a:spcPts val="0"/>
              </a:spcBef>
            </a:pPr>
            <a:r>
              <a:rPr lang="en-US" sz="1700" dirty="0">
                <a:latin typeface="Myriad Pro" panose="020B0503030403020204" pitchFamily="34" charset="0"/>
              </a:rPr>
              <a:t>ANA Highlights Bite-Sized Learning</a:t>
            </a:r>
            <a:endParaRPr sz="1700" dirty="0">
              <a:latin typeface="Myriad Pro" panose="020B0503030403020204" pitchFamily="34" charset="0"/>
            </a:endParaRPr>
          </a:p>
          <a:p>
            <a:pPr marL="685800" lvl="1" indent="-224790">
              <a:lnSpc>
                <a:spcPct val="100000"/>
              </a:lnSpc>
              <a:spcBef>
                <a:spcPts val="0"/>
              </a:spcBef>
            </a:pPr>
            <a:r>
              <a:rPr lang="en-US" sz="1700" dirty="0">
                <a:latin typeface="Myriad Pro" panose="020B0503030403020204" pitchFamily="34" charset="0"/>
              </a:rPr>
              <a:t>ANA Investigates Podcast Series</a:t>
            </a:r>
            <a:endParaRPr sz="1700" dirty="0">
              <a:latin typeface="Myriad Pro" panose="020B0503030403020204" pitchFamily="34" charset="0"/>
            </a:endParaRPr>
          </a:p>
          <a:p>
            <a:pPr marL="685800" lvl="1" indent="-224790">
              <a:lnSpc>
                <a:spcPct val="100000"/>
              </a:lnSpc>
              <a:spcBef>
                <a:spcPts val="0"/>
              </a:spcBef>
            </a:pPr>
            <a:r>
              <a:rPr lang="en-US" sz="1700" dirty="0">
                <a:latin typeface="Myriad Pro" panose="020B0503030403020204" pitchFamily="34" charset="0"/>
              </a:rPr>
              <a:t>ANA Webinars</a:t>
            </a:r>
            <a:endParaRPr sz="1700" dirty="0">
              <a:latin typeface="Myriad Pro" panose="020B0503030403020204" pitchFamily="34" charset="0"/>
            </a:endParaRPr>
          </a:p>
          <a:p>
            <a:pPr marL="685800" lvl="1" indent="-224790">
              <a:lnSpc>
                <a:spcPct val="100000"/>
              </a:lnSpc>
              <a:spcBef>
                <a:spcPts val="0"/>
              </a:spcBef>
            </a:pPr>
            <a:r>
              <a:rPr lang="en-US" sz="1700" dirty="0">
                <a:latin typeface="Myriad Pro" panose="020B0503030403020204" pitchFamily="34" charset="0"/>
              </a:rPr>
              <a:t>CME is available exclusively to ANA members for eligible activities through ANA’s </a:t>
            </a:r>
            <a:br>
              <a:rPr lang="en-US" sz="1700" dirty="0">
                <a:latin typeface="Myriad Pro" panose="020B0503030403020204" pitchFamily="34" charset="0"/>
              </a:rPr>
            </a:br>
            <a:r>
              <a:rPr lang="en-US" sz="1700" dirty="0">
                <a:latin typeface="Myriad Pro" panose="020B0503030403020204" pitchFamily="34" charset="0"/>
              </a:rPr>
              <a:t>On Demand Education Center (</a:t>
            </a:r>
            <a:r>
              <a:rPr lang="en-US" sz="1700" dirty="0" err="1">
                <a:latin typeface="Myriad Pro" panose="020B0503030403020204" pitchFamily="34" charset="0"/>
              </a:rPr>
              <a:t>OnDEC</a:t>
            </a:r>
            <a:r>
              <a:rPr lang="en-US" sz="1700" dirty="0">
                <a:latin typeface="Myriad Pro" panose="020B0503030403020204" pitchFamily="34" charset="0"/>
              </a:rPr>
              <a:t>). </a:t>
            </a:r>
            <a:endParaRPr sz="1700" dirty="0">
              <a:latin typeface="Myriad Pro" panose="020B0503030403020204" pitchFamily="34" charset="0"/>
            </a:endParaRPr>
          </a:p>
          <a:p>
            <a:pPr marL="228600" lvl="0" indent="-205105" rtl="0">
              <a:lnSpc>
                <a:spcPct val="100000"/>
              </a:lnSpc>
              <a:spcBef>
                <a:spcPts val="1000"/>
              </a:spcBef>
              <a:spcAft>
                <a:spcPts val="0"/>
              </a:spcAft>
              <a:buClr>
                <a:srgbClr val="17A1DB"/>
              </a:buClr>
              <a:buSzPts val="1800"/>
              <a:buChar char="•"/>
            </a:pPr>
            <a:r>
              <a:rPr lang="en-US" sz="1700" b="1" dirty="0">
                <a:solidFill>
                  <a:srgbClr val="17A1DB"/>
                </a:solidFill>
                <a:latin typeface="Myriad Pro" panose="020B0503030403020204" pitchFamily="34" charset="0"/>
              </a:rPr>
              <a:t>High-Impact Journals </a:t>
            </a:r>
            <a:endParaRPr sz="1700" dirty="0">
              <a:solidFill>
                <a:srgbClr val="17A1DB"/>
              </a:solidFill>
              <a:latin typeface="Myriad Pro" panose="020B0503030403020204" pitchFamily="34" charset="0"/>
            </a:endParaRPr>
          </a:p>
          <a:p>
            <a:pPr marL="914400" lvl="1" indent="-342900" rtl="0">
              <a:lnSpc>
                <a:spcPct val="100000"/>
              </a:lnSpc>
              <a:spcBef>
                <a:spcPts val="0"/>
              </a:spcBef>
              <a:spcAft>
                <a:spcPts val="0"/>
              </a:spcAft>
              <a:buSzPts val="1800"/>
              <a:buChar char="•"/>
            </a:pPr>
            <a:r>
              <a:rPr lang="en-US" sz="1700" i="1" dirty="0">
                <a:latin typeface="Myriad Pro" panose="020B0503030403020204" pitchFamily="34" charset="0"/>
              </a:rPr>
              <a:t>Annals of Neurology</a:t>
            </a:r>
            <a:endParaRPr sz="1700" i="1" dirty="0">
              <a:latin typeface="Myriad Pro" panose="020B0503030403020204" pitchFamily="34" charset="0"/>
            </a:endParaRPr>
          </a:p>
          <a:p>
            <a:pPr marL="914400" lvl="1" indent="-342900" rtl="0">
              <a:lnSpc>
                <a:spcPct val="100000"/>
              </a:lnSpc>
              <a:spcBef>
                <a:spcPts val="0"/>
              </a:spcBef>
              <a:spcAft>
                <a:spcPts val="0"/>
              </a:spcAft>
              <a:buSzPts val="1800"/>
              <a:buChar char="•"/>
            </a:pPr>
            <a:r>
              <a:rPr lang="en-US" sz="1700" i="1" dirty="0">
                <a:latin typeface="Myriad Pro" panose="020B0503030403020204" pitchFamily="34" charset="0"/>
              </a:rPr>
              <a:t>Annals of Clinical and Translational Neurology (ACTN)</a:t>
            </a:r>
            <a:endParaRPr sz="1700" dirty="0">
              <a:latin typeface="Myriad Pro" panose="020B0503030403020204" pitchFamily="34" charset="0"/>
            </a:endParaRPr>
          </a:p>
          <a:p>
            <a:pPr marL="914400" lvl="1" indent="-342900" rtl="0">
              <a:lnSpc>
                <a:spcPct val="100000"/>
              </a:lnSpc>
              <a:spcBef>
                <a:spcPts val="0"/>
              </a:spcBef>
              <a:spcAft>
                <a:spcPts val="0"/>
              </a:spcAft>
              <a:buSzPts val="1800"/>
              <a:buChar char="•"/>
            </a:pPr>
            <a:r>
              <a:rPr lang="en-US" sz="1700" dirty="0" err="1">
                <a:latin typeface="Myriad Pro" panose="020B0503030403020204" pitchFamily="34" charset="0"/>
              </a:rPr>
              <a:t>InterACTN</a:t>
            </a:r>
            <a:r>
              <a:rPr lang="en-US" sz="1700" dirty="0">
                <a:latin typeface="Myriad Pro" panose="020B0503030403020204" pitchFamily="34" charset="0"/>
              </a:rPr>
              <a:t>— online patient cases to sharpen your clinical skills through expert feedback and earn CME credits</a:t>
            </a:r>
            <a:endParaRPr sz="1700" dirty="0">
              <a:latin typeface="Myriad Pro" panose="020B0503030403020204" pitchFamily="34" charset="0"/>
            </a:endParaRPr>
          </a:p>
          <a:p>
            <a:pPr marL="309245" indent="-285750">
              <a:lnSpc>
                <a:spcPct val="100000"/>
              </a:lnSpc>
              <a:buClr>
                <a:srgbClr val="17A1DB"/>
              </a:buClr>
            </a:pPr>
            <a:r>
              <a:rPr lang="en-US" sz="1700" b="1" dirty="0">
                <a:solidFill>
                  <a:srgbClr val="17A1DB"/>
                </a:solidFill>
                <a:latin typeface="Myriad Pro" panose="020B0503030403020204" pitchFamily="34" charset="0"/>
              </a:rPr>
              <a:t>Networking </a:t>
            </a:r>
            <a:endParaRPr sz="1700" dirty="0">
              <a:solidFill>
                <a:srgbClr val="17A1DB"/>
              </a:solidFill>
              <a:latin typeface="Myriad Pro" panose="020B0503030403020204" pitchFamily="34" charset="0"/>
            </a:endParaRPr>
          </a:p>
          <a:p>
            <a:pPr marL="685800" lvl="1" indent="-224790" rtl="0">
              <a:lnSpc>
                <a:spcPct val="100000"/>
              </a:lnSpc>
              <a:spcBef>
                <a:spcPts val="0"/>
              </a:spcBef>
              <a:spcAft>
                <a:spcPts val="0"/>
              </a:spcAft>
              <a:buClr>
                <a:schemeClr val="dk1"/>
              </a:buClr>
              <a:buSzPts val="1800"/>
              <a:buChar char="•"/>
            </a:pPr>
            <a:r>
              <a:rPr lang="en-US" sz="1700" dirty="0">
                <a:latin typeface="Myriad Pro" panose="020B0503030403020204" pitchFamily="34" charset="0"/>
              </a:rPr>
              <a:t>ANA Annual Meeting</a:t>
            </a:r>
            <a:endParaRPr sz="1700" dirty="0">
              <a:latin typeface="Myriad Pro" panose="020B0503030403020204" pitchFamily="34" charset="0"/>
            </a:endParaRPr>
          </a:p>
          <a:p>
            <a:pPr marL="685800" lvl="1" indent="-224790" rtl="0">
              <a:lnSpc>
                <a:spcPct val="100000"/>
              </a:lnSpc>
              <a:spcBef>
                <a:spcPts val="0"/>
              </a:spcBef>
              <a:spcAft>
                <a:spcPts val="0"/>
              </a:spcAft>
              <a:buClr>
                <a:schemeClr val="dk1"/>
              </a:buClr>
              <a:buSzPts val="1800"/>
              <a:buChar char="•"/>
            </a:pPr>
            <a:r>
              <a:rPr lang="en-US" sz="1700" dirty="0">
                <a:latin typeface="Myriad Pro" panose="020B0503030403020204" pitchFamily="34" charset="0"/>
              </a:rPr>
              <a:t>ANA Neuro Network </a:t>
            </a:r>
            <a:endParaRPr sz="1700" dirty="0">
              <a:latin typeface="Myriad Pro" panose="020B0503030403020204" pitchFamily="34" charset="0"/>
            </a:endParaRPr>
          </a:p>
          <a:p>
            <a:pPr marL="685800" lvl="1" indent="-224790" rtl="0">
              <a:lnSpc>
                <a:spcPct val="100000"/>
              </a:lnSpc>
              <a:spcBef>
                <a:spcPts val="0"/>
              </a:spcBef>
              <a:spcAft>
                <a:spcPts val="0"/>
              </a:spcAft>
              <a:buSzPts val="1800"/>
              <a:buChar char="•"/>
            </a:pPr>
            <a:r>
              <a:rPr lang="en-US" sz="1700" dirty="0">
                <a:latin typeface="Myriad Pro" panose="020B0503030403020204" pitchFamily="34" charset="0"/>
              </a:rPr>
              <a:t>Member Directory</a:t>
            </a:r>
            <a:endParaRPr sz="1700" dirty="0">
              <a:latin typeface="Myriad Pro" panose="020B0503030403020204" pitchFamily="34" charset="0"/>
            </a:endParaRPr>
          </a:p>
          <a:p>
            <a:pPr marL="685800" lvl="1" indent="-224790" rtl="0">
              <a:lnSpc>
                <a:spcPct val="100000"/>
              </a:lnSpc>
              <a:spcBef>
                <a:spcPts val="0"/>
              </a:spcBef>
              <a:spcAft>
                <a:spcPts val="0"/>
              </a:spcAft>
              <a:buSzPts val="1800"/>
              <a:buChar char="•"/>
            </a:pPr>
            <a:r>
              <a:rPr lang="en-US" sz="1700" dirty="0" err="1">
                <a:latin typeface="Myriad Pro" panose="020B0503030403020204" pitchFamily="34" charset="0"/>
              </a:rPr>
              <a:t>MentorLink</a:t>
            </a:r>
            <a:endParaRPr sz="1700" dirty="0">
              <a:latin typeface="Myriad Pro" panose="020B0503030403020204" pitchFamily="34" charset="0"/>
            </a:endParaRPr>
          </a:p>
        </p:txBody>
      </p:sp>
      <p:pic>
        <p:nvPicPr>
          <p:cNvPr id="100" name="Google Shape;100;p2"/>
          <p:cNvPicPr preferRelativeResize="0"/>
          <p:nvPr/>
        </p:nvPicPr>
        <p:blipFill rotWithShape="1">
          <a:blip r:embed="rId3">
            <a:alphaModFix/>
          </a:blip>
          <a:srcRect/>
          <a:stretch/>
        </p:blipFill>
        <p:spPr>
          <a:xfrm>
            <a:off x="9154493" y="5672859"/>
            <a:ext cx="2570345" cy="8888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838200" y="0"/>
            <a:ext cx="11021568" cy="13554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b="1" dirty="0">
                <a:latin typeface="Myriad Pro" panose="020B0503030403020204" pitchFamily="34" charset="0"/>
              </a:rPr>
              <a:t>Unparalleled Educational Opportunities</a:t>
            </a:r>
          </a:p>
        </p:txBody>
      </p:sp>
      <p:sp>
        <p:nvSpPr>
          <p:cNvPr id="106" name="Google Shape;106;p20"/>
          <p:cNvSpPr txBox="1">
            <a:spLocks noGrp="1"/>
          </p:cNvSpPr>
          <p:nvPr>
            <p:ph type="body" idx="1"/>
          </p:nvPr>
        </p:nvSpPr>
        <p:spPr>
          <a:xfrm>
            <a:off x="838200" y="1608750"/>
            <a:ext cx="10515600" cy="4547743"/>
          </a:xfrm>
          <a:prstGeom prst="rect">
            <a:avLst/>
          </a:prstGeom>
          <a:noFill/>
          <a:ln>
            <a:noFill/>
          </a:ln>
        </p:spPr>
        <p:txBody>
          <a:bodyPr spcFirstLastPara="1" wrap="square" lIns="91425" tIns="45700" rIns="91425" bIns="45700" anchor="t" anchorCtr="0">
            <a:normAutofit fontScale="92500" lnSpcReduction="10000"/>
          </a:bodyPr>
          <a:lstStyle/>
          <a:p>
            <a:pPr marL="285750" indent="-285750">
              <a:lnSpc>
                <a:spcPct val="110000"/>
              </a:lnSpc>
              <a:spcBef>
                <a:spcPts val="600"/>
              </a:spcBef>
            </a:pPr>
            <a:r>
              <a:rPr lang="en-US" sz="1800" dirty="0">
                <a:latin typeface="Myriad Pro" panose="020B0503030403020204" pitchFamily="34" charset="0"/>
              </a:rPr>
              <a:t>ANA’s On Demand Education Center (ANA </a:t>
            </a:r>
            <a:r>
              <a:rPr lang="en-US" sz="1800" dirty="0" err="1">
                <a:latin typeface="Myriad Pro" panose="020B0503030403020204" pitchFamily="34" charset="0"/>
              </a:rPr>
              <a:t>OnDEC</a:t>
            </a:r>
            <a:r>
              <a:rPr lang="en-US" sz="1800" dirty="0">
                <a:latin typeface="Myriad Pro" panose="020B0503030403020204" pitchFamily="34" charset="0"/>
              </a:rPr>
              <a:t>) allows you to e</a:t>
            </a:r>
            <a:r>
              <a:rPr lang="en-US" sz="1800" b="0" i="0" dirty="0">
                <a:solidFill>
                  <a:schemeClr val="dk1"/>
                </a:solidFill>
                <a:latin typeface="Myriad Pro" panose="020B0503030403020204" pitchFamily="34" charset="0"/>
                <a:sym typeface="Calibri"/>
              </a:rPr>
              <a:t>arn </a:t>
            </a:r>
            <a:r>
              <a:rPr lang="en-US" sz="1800" b="0" i="1" dirty="0">
                <a:solidFill>
                  <a:schemeClr val="dk1"/>
                </a:solidFill>
                <a:latin typeface="Myriad Pro" panose="020B0503030403020204" pitchFamily="34" charset="0"/>
                <a:sym typeface="Calibri"/>
              </a:rPr>
              <a:t>AMA PRA Category I Credit(s)</a:t>
            </a:r>
            <a:r>
              <a:rPr lang="en-US" sz="1800" b="0" i="0" dirty="0">
                <a:solidFill>
                  <a:schemeClr val="dk1"/>
                </a:solidFill>
                <a:latin typeface="Myriad Pro" panose="020B0503030403020204" pitchFamily="34" charset="0"/>
                <a:sym typeface="Calibri"/>
              </a:rPr>
              <a:t>™ anywhere, from any device</a:t>
            </a:r>
            <a:r>
              <a:rPr lang="en-US" sz="1800" dirty="0">
                <a:latin typeface="Myriad Pro" panose="020B0503030403020204" pitchFamily="34" charset="0"/>
              </a:rPr>
              <a:t> for participating in eligible activities. ANA educational offerings include:</a:t>
            </a:r>
            <a:br>
              <a:rPr lang="en-US" sz="1800" dirty="0">
                <a:latin typeface="Myriad Pro" panose="020B0503030403020204" pitchFamily="34" charset="0"/>
              </a:rPr>
            </a:br>
            <a:br>
              <a:rPr lang="en-US" sz="1800" dirty="0">
                <a:latin typeface="Myriad Pro" panose="020B0503030403020204" pitchFamily="34" charset="0"/>
              </a:rPr>
            </a:br>
            <a:br>
              <a:rPr lang="en-US" sz="1800" dirty="0">
                <a:latin typeface="Myriad Pro" panose="020B0503030403020204" pitchFamily="34" charset="0"/>
              </a:rPr>
            </a:br>
            <a:br>
              <a:rPr lang="en-US" sz="1800" dirty="0">
                <a:latin typeface="Myriad Pro" panose="020B0503030403020204" pitchFamily="34" charset="0"/>
              </a:rPr>
            </a:br>
            <a:br>
              <a:rPr lang="en-US" sz="1800" dirty="0">
                <a:latin typeface="Myriad Pro" panose="020B0503030403020204" pitchFamily="34" charset="0"/>
              </a:rPr>
            </a:br>
            <a:endParaRPr lang="en-US" sz="1800" dirty="0">
              <a:latin typeface="Myriad Pro" panose="020B0503030403020204" pitchFamily="34" charset="0"/>
            </a:endParaRPr>
          </a:p>
          <a:p>
            <a:pPr marL="285750" indent="-285750">
              <a:lnSpc>
                <a:spcPct val="110000"/>
              </a:lnSpc>
              <a:spcBef>
                <a:spcPts val="600"/>
              </a:spcBef>
            </a:pPr>
            <a:r>
              <a:rPr lang="en-US" sz="1800" dirty="0">
                <a:latin typeface="Myriad Pro" panose="020B0503030403020204" pitchFamily="34" charset="0"/>
              </a:rPr>
              <a:t>Launched in 2020, </a:t>
            </a:r>
            <a:r>
              <a:rPr lang="en-US" sz="1800" b="1" u="sng" dirty="0">
                <a:solidFill>
                  <a:srgbClr val="17A1DB"/>
                </a:solidFill>
                <a:latin typeface="Myriad Pro" panose="020B0503030403020204" pitchFamily="34" charset="0"/>
                <a:hlinkClick r:id="rId3">
                  <a:extLst>
                    <a:ext uri="{A12FA001-AC4F-418D-AE19-62706E023703}">
                      <ahyp:hlinkClr xmlns:ahyp="http://schemas.microsoft.com/office/drawing/2018/hyperlinkcolor" val="tx"/>
                    </a:ext>
                  </a:extLst>
                </a:hlinkClick>
              </a:rPr>
              <a:t>ANA Highlights</a:t>
            </a:r>
            <a:r>
              <a:rPr lang="en-US" sz="1800" dirty="0">
                <a:solidFill>
                  <a:srgbClr val="17A1DB"/>
                </a:solidFill>
                <a:latin typeface="Myriad Pro" panose="020B0503030403020204" pitchFamily="34" charset="0"/>
              </a:rPr>
              <a:t> </a:t>
            </a:r>
            <a:r>
              <a:rPr lang="en-US" sz="1800" dirty="0">
                <a:latin typeface="Myriad Pro" panose="020B0503030403020204" pitchFamily="34" charset="0"/>
              </a:rPr>
              <a:t>are short modules featuring guest lecturers speaking about hot topics in academic research, special initiatives, or novel conditions and treatments.</a:t>
            </a:r>
          </a:p>
          <a:p>
            <a:pPr marL="285750" indent="-285750">
              <a:lnSpc>
                <a:spcPct val="110000"/>
              </a:lnSpc>
              <a:spcBef>
                <a:spcPts val="600"/>
              </a:spcBef>
            </a:pPr>
            <a:r>
              <a:rPr lang="en-US" sz="1800" dirty="0">
                <a:latin typeface="Myriad Pro" panose="020B0503030403020204" pitchFamily="34" charset="0"/>
              </a:rPr>
              <a:t>Each month, during 15-20-minute </a:t>
            </a:r>
            <a:r>
              <a:rPr lang="en-US" sz="1800" b="1" u="sng" dirty="0">
                <a:solidFill>
                  <a:srgbClr val="17A1DB"/>
                </a:solidFill>
                <a:latin typeface="Myriad Pro" panose="020B0503030403020204" pitchFamily="34" charset="0"/>
                <a:hlinkClick r:id="rId4">
                  <a:extLst>
                    <a:ext uri="{A12FA001-AC4F-418D-AE19-62706E023703}">
                      <ahyp:hlinkClr xmlns:ahyp="http://schemas.microsoft.com/office/drawing/2018/hyperlinkcolor" val="tx"/>
                    </a:ext>
                  </a:extLst>
                </a:hlinkClick>
              </a:rPr>
              <a:t>ANA Investigates</a:t>
            </a:r>
            <a:r>
              <a:rPr lang="en-US" sz="1800" dirty="0">
                <a:solidFill>
                  <a:srgbClr val="17A1DB"/>
                </a:solidFill>
                <a:latin typeface="Myriad Pro" panose="020B0503030403020204" pitchFamily="34" charset="0"/>
              </a:rPr>
              <a:t> </a:t>
            </a:r>
            <a:r>
              <a:rPr lang="en-US" sz="1800" dirty="0">
                <a:latin typeface="Myriad Pro" panose="020B0503030403020204" pitchFamily="34" charset="0"/>
              </a:rPr>
              <a:t>podcast episodes, ANA delves into a broad range of topics from the latest scientific advancements to the most pressing sociological issues impacting our work. You can subscribe to the podcast on Apple, Google, Spotify, or listen by logging onto </a:t>
            </a:r>
            <a:r>
              <a:rPr lang="en-US" sz="1800" dirty="0" err="1">
                <a:latin typeface="Myriad Pro" panose="020B0503030403020204" pitchFamily="34" charset="0"/>
              </a:rPr>
              <a:t>MyANA.org</a:t>
            </a:r>
            <a:r>
              <a:rPr lang="en-US" sz="1800" dirty="0">
                <a:latin typeface="Myriad Pro" panose="020B0503030403020204" pitchFamily="34" charset="0"/>
              </a:rPr>
              <a:t>.</a:t>
            </a:r>
          </a:p>
          <a:p>
            <a:pPr marL="285750" indent="-285750">
              <a:lnSpc>
                <a:spcPct val="110000"/>
              </a:lnSpc>
              <a:spcBef>
                <a:spcPts val="600"/>
              </a:spcBef>
            </a:pPr>
            <a:r>
              <a:rPr lang="en-US" sz="1800" b="1" u="sng" dirty="0">
                <a:solidFill>
                  <a:srgbClr val="17A1DB"/>
                </a:solidFill>
                <a:latin typeface="Myriad Pro" panose="020B0503030403020204" pitchFamily="34" charset="0"/>
                <a:hlinkClick r:id="rId5">
                  <a:extLst>
                    <a:ext uri="{A12FA001-AC4F-418D-AE19-62706E023703}">
                      <ahyp:hlinkClr xmlns:ahyp="http://schemas.microsoft.com/office/drawing/2018/hyperlinkcolor" val="tx"/>
                    </a:ext>
                  </a:extLst>
                </a:hlinkClick>
              </a:rPr>
              <a:t>ANA Webinars</a:t>
            </a:r>
            <a:r>
              <a:rPr lang="en-US" sz="1800" dirty="0">
                <a:solidFill>
                  <a:srgbClr val="17A1DB"/>
                </a:solidFill>
                <a:latin typeface="Myriad Pro" panose="020B0503030403020204" pitchFamily="34" charset="0"/>
              </a:rPr>
              <a:t> </a:t>
            </a:r>
            <a:r>
              <a:rPr lang="en-US" sz="1800" dirty="0">
                <a:latin typeface="Myriad Pro" panose="020B0503030403020204" pitchFamily="34" charset="0"/>
              </a:rPr>
              <a:t>allow you to hear live and on-demand from the people behind the research. </a:t>
            </a:r>
          </a:p>
          <a:p>
            <a:pPr marL="285750" indent="-285750">
              <a:lnSpc>
                <a:spcPct val="110000"/>
              </a:lnSpc>
              <a:spcBef>
                <a:spcPts val="600"/>
              </a:spcBef>
            </a:pPr>
            <a:r>
              <a:rPr lang="en-US" sz="1800" dirty="0">
                <a:latin typeface="Myriad Pro" panose="020B0503030403020204" pitchFamily="34" charset="0"/>
              </a:rPr>
              <a:t>Annual Meeting Recordings: ANA members receive complimentary access to the ANA Meeting Recording Archive!</a:t>
            </a:r>
            <a:endParaRPr sz="1800" dirty="0">
              <a:latin typeface="Myriad Pro" panose="020B0503030403020204" pitchFamily="34" charset="0"/>
            </a:endParaRPr>
          </a:p>
        </p:txBody>
      </p:sp>
      <p:pic>
        <p:nvPicPr>
          <p:cNvPr id="107" name="Google Shape;107;p20"/>
          <p:cNvPicPr preferRelativeResize="0"/>
          <p:nvPr/>
        </p:nvPicPr>
        <p:blipFill>
          <a:blip r:embed="rId6">
            <a:alphaModFix/>
          </a:blip>
          <a:stretch>
            <a:fillRect/>
          </a:stretch>
        </p:blipFill>
        <p:spPr>
          <a:xfrm>
            <a:off x="1327309" y="2582538"/>
            <a:ext cx="2339050" cy="804025"/>
          </a:xfrm>
          <a:prstGeom prst="rect">
            <a:avLst/>
          </a:prstGeom>
          <a:noFill/>
          <a:ln>
            <a:noFill/>
          </a:ln>
        </p:spPr>
      </p:pic>
      <p:pic>
        <p:nvPicPr>
          <p:cNvPr id="108" name="Google Shape;108;p20"/>
          <p:cNvPicPr preferRelativeResize="0"/>
          <p:nvPr/>
        </p:nvPicPr>
        <p:blipFill>
          <a:blip r:embed="rId7">
            <a:alphaModFix/>
          </a:blip>
          <a:stretch>
            <a:fillRect/>
          </a:stretch>
        </p:blipFill>
        <p:spPr>
          <a:xfrm>
            <a:off x="4761621" y="2582538"/>
            <a:ext cx="2464925" cy="804025"/>
          </a:xfrm>
          <a:prstGeom prst="rect">
            <a:avLst/>
          </a:prstGeom>
          <a:noFill/>
          <a:ln>
            <a:noFill/>
          </a:ln>
        </p:spPr>
      </p:pic>
      <p:pic>
        <p:nvPicPr>
          <p:cNvPr id="109" name="Google Shape;109;p20"/>
          <p:cNvPicPr preferRelativeResize="0"/>
          <p:nvPr/>
        </p:nvPicPr>
        <p:blipFill>
          <a:blip r:embed="rId8">
            <a:alphaModFix/>
          </a:blip>
          <a:stretch>
            <a:fillRect/>
          </a:stretch>
        </p:blipFill>
        <p:spPr>
          <a:xfrm>
            <a:off x="8321809" y="2558387"/>
            <a:ext cx="2187822" cy="852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1a2dec2a4_0_7"/>
          <p:cNvSpPr txBox="1">
            <a:spLocks noGrp="1"/>
          </p:cNvSpPr>
          <p:nvPr>
            <p:ph type="title"/>
          </p:nvPr>
        </p:nvSpPr>
        <p:spPr>
          <a:xfrm>
            <a:off x="838200" y="0"/>
            <a:ext cx="10515600" cy="13279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None/>
            </a:pPr>
            <a:r>
              <a:rPr lang="en-US" sz="4800" b="1" dirty="0">
                <a:latin typeface="Myriad Pro" panose="020B0503030403020204" pitchFamily="34" charset="0"/>
              </a:rPr>
              <a:t>High-Impact Journals </a:t>
            </a:r>
          </a:p>
        </p:txBody>
      </p:sp>
      <p:sp>
        <p:nvSpPr>
          <p:cNvPr id="115" name="Google Shape;115;gb1a2dec2a4_0_7"/>
          <p:cNvSpPr txBox="1">
            <a:spLocks noGrp="1"/>
          </p:cNvSpPr>
          <p:nvPr>
            <p:ph type="body" idx="1"/>
          </p:nvPr>
        </p:nvSpPr>
        <p:spPr>
          <a:xfrm>
            <a:off x="838200" y="1674128"/>
            <a:ext cx="3998976" cy="4676945"/>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600"/>
              </a:spcBef>
            </a:pPr>
            <a:r>
              <a:rPr lang="en-US" sz="1800" dirty="0">
                <a:latin typeface="Myriad Pro" panose="020B0503030403020204" pitchFamily="34" charset="0"/>
                <a:sym typeface="Calibri"/>
              </a:rPr>
              <a:t>All members receive complimentary access to </a:t>
            </a:r>
            <a:r>
              <a:rPr lang="en-US" sz="1800" i="1" u="sng" dirty="0">
                <a:solidFill>
                  <a:srgbClr val="17A1DB"/>
                </a:solidFill>
                <a:latin typeface="Myriad Pro" panose="020B0503030403020204" pitchFamily="34" charset="0"/>
                <a:sym typeface="Calibri"/>
                <a:hlinkClick r:id="rId3">
                  <a:extLst>
                    <a:ext uri="{A12FA001-AC4F-418D-AE19-62706E023703}">
                      <ahyp:hlinkClr xmlns:ahyp="http://schemas.microsoft.com/office/drawing/2018/hyperlinkcolor" val="tx"/>
                    </a:ext>
                  </a:extLst>
                </a:hlinkClick>
              </a:rPr>
              <a:t>Annals of Neurology</a:t>
            </a:r>
            <a:r>
              <a:rPr lang="en-US" sz="1800" dirty="0">
                <a:solidFill>
                  <a:srgbClr val="17A1DB"/>
                </a:solidFill>
                <a:latin typeface="Myriad Pro" panose="020B0503030403020204" pitchFamily="34" charset="0"/>
                <a:sym typeface="Calibri"/>
              </a:rPr>
              <a:t> </a:t>
            </a:r>
            <a:r>
              <a:rPr lang="en-US" sz="1800" dirty="0">
                <a:latin typeface="Myriad Pro" panose="020B0503030403020204" pitchFamily="34" charset="0"/>
                <a:sym typeface="Calibri"/>
              </a:rPr>
              <a:t>and the online </a:t>
            </a:r>
            <a:r>
              <a:rPr lang="en-US" sz="1800" i="1" dirty="0">
                <a:solidFill>
                  <a:srgbClr val="17A1DB"/>
                </a:solidFill>
                <a:latin typeface="Myriad Pro" panose="020B0503030403020204" pitchFamily="34" charset="0"/>
                <a:sym typeface="Calibri"/>
                <a:hlinkClick r:id="rId4">
                  <a:extLst>
                    <a:ext uri="{A12FA001-AC4F-418D-AE19-62706E023703}">
                      <ahyp:hlinkClr xmlns:ahyp="http://schemas.microsoft.com/office/drawing/2018/hyperlinkcolor" val="tx"/>
                    </a:ext>
                  </a:extLst>
                </a:hlinkClick>
              </a:rPr>
              <a:t>Annals of Clinical and Translational Neurology</a:t>
            </a:r>
            <a:r>
              <a:rPr lang="en-US" sz="1800" dirty="0">
                <a:solidFill>
                  <a:srgbClr val="17A1DB"/>
                </a:solidFill>
                <a:latin typeface="Myriad Pro" panose="020B0503030403020204" pitchFamily="34" charset="0"/>
                <a:sym typeface="Calibri"/>
              </a:rPr>
              <a:t> </a:t>
            </a:r>
            <a:r>
              <a:rPr lang="en-US" sz="1800" dirty="0">
                <a:latin typeface="Myriad Pro" panose="020B0503030403020204" pitchFamily="34" charset="0"/>
                <a:sym typeface="Calibri"/>
              </a:rPr>
              <a:t>(ACTN), as well as discounted rates for submitting articles to ACTN. </a:t>
            </a:r>
            <a:endParaRPr lang="en-US" sz="1800" dirty="0">
              <a:latin typeface="Myriad Pro" panose="020B0503030403020204" pitchFamily="34" charset="0"/>
            </a:endParaRPr>
          </a:p>
          <a:p>
            <a:pPr marL="285750" indent="-285750">
              <a:lnSpc>
                <a:spcPct val="100000"/>
              </a:lnSpc>
              <a:spcBef>
                <a:spcPts val="600"/>
              </a:spcBef>
            </a:pPr>
            <a:r>
              <a:rPr lang="en-US" sz="1800" dirty="0">
                <a:latin typeface="Myriad Pro" panose="020B0503030403020204" pitchFamily="34" charset="0"/>
              </a:rPr>
              <a:t>As one of the most prestigious medical publications in the world, </a:t>
            </a:r>
            <a:r>
              <a:rPr lang="en-US" sz="1800" b="1" i="1" dirty="0">
                <a:latin typeface="Myriad Pro" panose="020B0503030403020204" pitchFamily="34" charset="0"/>
              </a:rPr>
              <a:t>Annals of Neurology </a:t>
            </a:r>
            <a:r>
              <a:rPr lang="en-US" sz="1800" dirty="0">
                <a:latin typeface="Myriad Pro" panose="020B0503030403020204" pitchFamily="34" charset="0"/>
              </a:rPr>
              <a:t>publishes high-impact clinical and basic research in neurology and neuroscience. </a:t>
            </a:r>
          </a:p>
          <a:p>
            <a:pPr marL="285750" indent="-285750">
              <a:lnSpc>
                <a:spcPct val="100000"/>
              </a:lnSpc>
              <a:spcBef>
                <a:spcPts val="600"/>
              </a:spcBef>
            </a:pPr>
            <a:r>
              <a:rPr lang="en-US" sz="1800" b="1" i="1" dirty="0">
                <a:latin typeface="Myriad Pro" panose="020B0503030403020204" pitchFamily="34" charset="0"/>
              </a:rPr>
              <a:t>Annals of Clinical and Translational Neurology</a:t>
            </a:r>
            <a:r>
              <a:rPr lang="en-US" sz="1800" dirty="0">
                <a:latin typeface="Myriad Pro" panose="020B0503030403020204" pitchFamily="34" charset="0"/>
              </a:rPr>
              <a:t> is an online-only, open-access journal created to rapidly disseminate high-quality research related to all areas of neurology.</a:t>
            </a:r>
            <a:endParaRPr sz="1800" dirty="0">
              <a:latin typeface="Myriad Pro" panose="020B0503030403020204" pitchFamily="34" charset="0"/>
            </a:endParaRPr>
          </a:p>
          <a:p>
            <a:pPr marL="457200" lvl="0" indent="-228600" algn="l" rtl="0">
              <a:lnSpc>
                <a:spcPct val="70000"/>
              </a:lnSpc>
              <a:spcBef>
                <a:spcPts val="0"/>
              </a:spcBef>
              <a:spcAft>
                <a:spcPts val="0"/>
              </a:spcAft>
              <a:buSzPts val="1800"/>
              <a:buNone/>
            </a:pPr>
            <a:endParaRPr sz="1750" dirty="0">
              <a:latin typeface="Myriad Pro" panose="020B0503030403020204" pitchFamily="34" charset="0"/>
            </a:endParaRPr>
          </a:p>
        </p:txBody>
      </p:sp>
      <p:grpSp>
        <p:nvGrpSpPr>
          <p:cNvPr id="2" name="Group 1">
            <a:extLst>
              <a:ext uri="{FF2B5EF4-FFF2-40B4-BE49-F238E27FC236}">
                <a16:creationId xmlns:a16="http://schemas.microsoft.com/office/drawing/2014/main" id="{F59536DB-77AC-F04B-97A6-36464964DD57}"/>
              </a:ext>
            </a:extLst>
          </p:cNvPr>
          <p:cNvGrpSpPr/>
          <p:nvPr/>
        </p:nvGrpSpPr>
        <p:grpSpPr>
          <a:xfrm>
            <a:off x="5236700" y="1979407"/>
            <a:ext cx="6380470" cy="4066389"/>
            <a:chOff x="7124310" y="3582625"/>
            <a:chExt cx="4396040" cy="2801676"/>
          </a:xfrm>
        </p:grpSpPr>
        <p:pic>
          <p:nvPicPr>
            <p:cNvPr id="116" name="Google Shape;116;gb1a2dec2a4_0_7"/>
            <p:cNvPicPr preferRelativeResize="0"/>
            <p:nvPr/>
          </p:nvPicPr>
          <p:blipFill>
            <a:blip r:embed="rId5">
              <a:alphaModFix/>
            </a:blip>
            <a:stretch>
              <a:fillRect/>
            </a:stretch>
          </p:blipFill>
          <p:spPr>
            <a:xfrm>
              <a:off x="7124310" y="3582625"/>
              <a:ext cx="2129001" cy="2801676"/>
            </a:xfrm>
            <a:prstGeom prst="rect">
              <a:avLst/>
            </a:prstGeom>
            <a:noFill/>
            <a:ln>
              <a:noFill/>
            </a:ln>
          </p:spPr>
        </p:pic>
        <p:pic>
          <p:nvPicPr>
            <p:cNvPr id="117" name="Google Shape;117;gb1a2dec2a4_0_7"/>
            <p:cNvPicPr preferRelativeResize="0"/>
            <p:nvPr/>
          </p:nvPicPr>
          <p:blipFill>
            <a:blip r:embed="rId6">
              <a:alphaModFix/>
            </a:blip>
            <a:stretch>
              <a:fillRect/>
            </a:stretch>
          </p:blipFill>
          <p:spPr>
            <a:xfrm>
              <a:off x="9391350" y="3584650"/>
              <a:ext cx="2129000" cy="279763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838200" y="0"/>
            <a:ext cx="4523913" cy="13820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sz="4800" b="1" dirty="0">
                <a:latin typeface="Myriad Pro" panose="020B0503030403020204" pitchFamily="34" charset="0"/>
              </a:rPr>
              <a:t>Networking </a:t>
            </a:r>
          </a:p>
        </p:txBody>
      </p:sp>
      <p:sp>
        <p:nvSpPr>
          <p:cNvPr id="123" name="Google Shape;123;p21"/>
          <p:cNvSpPr txBox="1">
            <a:spLocks noGrp="1"/>
          </p:cNvSpPr>
          <p:nvPr>
            <p:ph type="body" idx="1"/>
          </p:nvPr>
        </p:nvSpPr>
        <p:spPr>
          <a:xfrm>
            <a:off x="838200" y="1382080"/>
            <a:ext cx="5257800" cy="4900204"/>
          </a:xfrm>
          <a:prstGeom prst="rect">
            <a:avLst/>
          </a:prstGeom>
          <a:noFill/>
          <a:ln>
            <a:noFill/>
          </a:ln>
        </p:spPr>
        <p:txBody>
          <a:bodyPr spcFirstLastPara="1" wrap="square" lIns="91425" tIns="45700" rIns="91425" bIns="45700" anchor="t" anchorCtr="0">
            <a:normAutofit/>
          </a:bodyPr>
          <a:lstStyle/>
          <a:p>
            <a:pPr marL="457200" lvl="0" indent="-342900" algn="l" rtl="0">
              <a:lnSpc>
                <a:spcPct val="115000"/>
              </a:lnSpc>
              <a:spcBef>
                <a:spcPts val="500"/>
              </a:spcBef>
              <a:spcAft>
                <a:spcPts val="0"/>
              </a:spcAft>
              <a:buClr>
                <a:srgbClr val="000000"/>
              </a:buClr>
              <a:buSzPts val="1800"/>
              <a:buChar char="•"/>
            </a:pPr>
            <a:r>
              <a:rPr lang="en-US" sz="1800" b="1" u="sng" dirty="0" err="1">
                <a:solidFill>
                  <a:srgbClr val="17A1DB"/>
                </a:solidFill>
                <a:latin typeface="Myriad Pro" panose="020B0503030403020204" pitchFamily="34" charset="0"/>
                <a:hlinkClick r:id="rId3">
                  <a:extLst>
                    <a:ext uri="{A12FA001-AC4F-418D-AE19-62706E023703}">
                      <ahyp:hlinkClr xmlns:ahyp="http://schemas.microsoft.com/office/drawing/2018/hyperlinkcolor" val="tx"/>
                    </a:ext>
                  </a:extLst>
                </a:hlinkClick>
              </a:rPr>
              <a:t>MentorLink</a:t>
            </a:r>
            <a:r>
              <a:rPr lang="en-US" sz="1800" b="1" dirty="0">
                <a:solidFill>
                  <a:srgbClr val="17A1DB"/>
                </a:solidFill>
                <a:latin typeface="Myriad Pro" panose="020B0503030403020204" pitchFamily="34" charset="0"/>
              </a:rPr>
              <a:t> </a:t>
            </a:r>
            <a:r>
              <a:rPr lang="en-US" sz="1800" dirty="0">
                <a:latin typeface="Myriad Pro" panose="020B0503030403020204" pitchFamily="34" charset="0"/>
              </a:rPr>
              <a:t> connects ANA members at different career stages with similar research interests to share ideas and receive professional advice.  Early career academic neurologists and neuroscientists have the opportunity to serve as mentors as well as senior level professionals. </a:t>
            </a:r>
            <a:endParaRPr sz="1800" dirty="0">
              <a:latin typeface="Myriad Pro" panose="020B0503030403020204" pitchFamily="34" charset="0"/>
            </a:endParaRPr>
          </a:p>
          <a:p>
            <a:pPr marL="457200" lvl="0" indent="-342900" algn="l" rtl="0">
              <a:lnSpc>
                <a:spcPct val="115000"/>
              </a:lnSpc>
              <a:spcBef>
                <a:spcPts val="1000"/>
              </a:spcBef>
              <a:spcAft>
                <a:spcPts val="0"/>
              </a:spcAft>
              <a:buSzPts val="1800"/>
              <a:buChar char="•"/>
            </a:pPr>
            <a:r>
              <a:rPr lang="en-US" sz="1800" dirty="0">
                <a:latin typeface="Myriad Pro" panose="020B0503030403020204" pitchFamily="34" charset="0"/>
              </a:rPr>
              <a:t>The </a:t>
            </a:r>
            <a:r>
              <a:rPr lang="en-US" sz="1800" b="1" u="sng" dirty="0">
                <a:solidFill>
                  <a:srgbClr val="17A1DB"/>
                </a:solidFill>
                <a:latin typeface="Myriad Pro" panose="020B0503030403020204" pitchFamily="34" charset="0"/>
                <a:hlinkClick r:id="rId4">
                  <a:extLst>
                    <a:ext uri="{A12FA001-AC4F-418D-AE19-62706E023703}">
                      <ahyp:hlinkClr xmlns:ahyp="http://schemas.microsoft.com/office/drawing/2018/hyperlinkcolor" val="tx"/>
                    </a:ext>
                  </a:extLst>
                </a:hlinkClick>
              </a:rPr>
              <a:t>ANA Neuro Network</a:t>
            </a:r>
            <a:r>
              <a:rPr lang="en-US" sz="1800" dirty="0">
                <a:solidFill>
                  <a:srgbClr val="17A1DB"/>
                </a:solidFill>
                <a:latin typeface="Myriad Pro" panose="020B0503030403020204" pitchFamily="34" charset="0"/>
              </a:rPr>
              <a:t> </a:t>
            </a:r>
            <a:r>
              <a:rPr lang="en-US" sz="1800" dirty="0">
                <a:latin typeface="Myriad Pro" panose="020B0503030403020204" pitchFamily="34" charset="0"/>
              </a:rPr>
              <a:t>is an exclusive online community for ANA academic neurologists and neuroscientists to gather and share questions, comments, and ideas. </a:t>
            </a:r>
            <a:endParaRPr sz="1800" dirty="0">
              <a:latin typeface="Myriad Pro" panose="020B0503030403020204" pitchFamily="34" charset="0"/>
            </a:endParaRPr>
          </a:p>
          <a:p>
            <a:pPr marL="457200" lvl="0" indent="-342900" algn="l" rtl="0">
              <a:lnSpc>
                <a:spcPct val="115000"/>
              </a:lnSpc>
              <a:spcBef>
                <a:spcPts val="1000"/>
              </a:spcBef>
              <a:spcAft>
                <a:spcPts val="0"/>
              </a:spcAft>
              <a:buSzPts val="1800"/>
              <a:buChar char="•"/>
            </a:pPr>
            <a:r>
              <a:rPr lang="en-US" sz="1800" dirty="0">
                <a:latin typeface="Myriad Pro" panose="020B0503030403020204" pitchFamily="34" charset="0"/>
              </a:rPr>
              <a:t>Connect with academic neurologists and neuroscientists from other subspecialties, advancing your research and expanding your network using the </a:t>
            </a:r>
            <a:r>
              <a:rPr lang="en-US" sz="1800" b="1" dirty="0">
                <a:latin typeface="Myriad Pro" panose="020B0503030403020204" pitchFamily="34" charset="0"/>
              </a:rPr>
              <a:t>Member Directory</a:t>
            </a:r>
            <a:r>
              <a:rPr lang="en-US" sz="1800" dirty="0">
                <a:latin typeface="Myriad Pro" panose="020B0503030403020204" pitchFamily="34" charset="0"/>
              </a:rPr>
              <a:t>.</a:t>
            </a:r>
            <a:endParaRPr sz="2000" b="0" i="0" u="none" strike="noStrike" cap="none" dirty="0">
              <a:solidFill>
                <a:srgbClr val="000000"/>
              </a:solidFill>
              <a:latin typeface="Myriad Pro" panose="020B0503030403020204" pitchFamily="34" charset="0"/>
              <a:sym typeface="Calibri"/>
            </a:endParaRPr>
          </a:p>
          <a:p>
            <a:pPr marL="457200" lvl="0" indent="-228600" algn="l" rtl="0">
              <a:lnSpc>
                <a:spcPct val="90000"/>
              </a:lnSpc>
              <a:spcBef>
                <a:spcPts val="1000"/>
              </a:spcBef>
              <a:spcAft>
                <a:spcPts val="0"/>
              </a:spcAft>
              <a:buClr>
                <a:schemeClr val="dk1"/>
              </a:buClr>
              <a:buSzPts val="1800"/>
              <a:buNone/>
            </a:pPr>
            <a:endParaRPr dirty="0">
              <a:latin typeface="Myriad Pro" panose="020B0503030403020204" pitchFamily="34" charset="0"/>
            </a:endParaRPr>
          </a:p>
        </p:txBody>
      </p:sp>
      <p:pic>
        <p:nvPicPr>
          <p:cNvPr id="3" name="Picture 2">
            <a:extLst>
              <a:ext uri="{FF2B5EF4-FFF2-40B4-BE49-F238E27FC236}">
                <a16:creationId xmlns:a16="http://schemas.microsoft.com/office/drawing/2014/main" id="{5CE19BEA-B6A3-4A6E-A66B-B64B317878BF}"/>
              </a:ext>
            </a:extLst>
          </p:cNvPr>
          <p:cNvPicPr>
            <a:picLocks noChangeAspect="1"/>
          </p:cNvPicPr>
          <p:nvPr/>
        </p:nvPicPr>
        <p:blipFill>
          <a:blip r:embed="rId5"/>
          <a:stretch>
            <a:fillRect/>
          </a:stretch>
        </p:blipFill>
        <p:spPr>
          <a:xfrm>
            <a:off x="6526385" y="5184066"/>
            <a:ext cx="1638669" cy="1301852"/>
          </a:xfrm>
          <a:prstGeom prst="rect">
            <a:avLst/>
          </a:prstGeom>
        </p:spPr>
      </p:pic>
      <p:pic>
        <p:nvPicPr>
          <p:cNvPr id="1028" name="Picture 4" descr="Image may contain: 2 people, people sitting">
            <a:extLst>
              <a:ext uri="{FF2B5EF4-FFF2-40B4-BE49-F238E27FC236}">
                <a16:creationId xmlns:a16="http://schemas.microsoft.com/office/drawing/2014/main" id="{C4704E79-02A5-49E6-B9BA-5B23E6C47A8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80" t="15253" r="3765" b="6250"/>
          <a:stretch/>
        </p:blipFill>
        <p:spPr bwMode="auto">
          <a:xfrm>
            <a:off x="6518182" y="1767170"/>
            <a:ext cx="4960227" cy="28801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FFD5354-5EB8-4456-8D71-903235F88666}"/>
              </a:ext>
            </a:extLst>
          </p:cNvPr>
          <p:cNvPicPr>
            <a:picLocks noChangeAspect="1"/>
          </p:cNvPicPr>
          <p:nvPr/>
        </p:nvPicPr>
        <p:blipFill>
          <a:blip r:embed="rId7"/>
          <a:stretch>
            <a:fillRect/>
          </a:stretch>
        </p:blipFill>
        <p:spPr>
          <a:xfrm>
            <a:off x="8390067" y="5371741"/>
            <a:ext cx="3088342" cy="9265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title"/>
          </p:nvPr>
        </p:nvSpPr>
        <p:spPr>
          <a:xfrm>
            <a:off x="667719" y="0"/>
            <a:ext cx="105156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Narrow"/>
              <a:buNone/>
            </a:pPr>
            <a:r>
              <a:rPr lang="en-US" sz="4800" b="1" dirty="0">
                <a:latin typeface="Myriad Pro" panose="020B0503030403020204" pitchFamily="34" charset="0"/>
              </a:rPr>
              <a:t>ANA Annual Meeting</a:t>
            </a:r>
            <a:endParaRPr sz="4800" b="1" dirty="0">
              <a:latin typeface="Myriad Pro" panose="020B0503030403020204" pitchFamily="34" charset="0"/>
            </a:endParaRPr>
          </a:p>
        </p:txBody>
      </p:sp>
      <p:sp>
        <p:nvSpPr>
          <p:cNvPr id="129" name="Google Shape;129;p3"/>
          <p:cNvSpPr txBox="1">
            <a:spLocks noGrp="1"/>
          </p:cNvSpPr>
          <p:nvPr>
            <p:ph type="body" idx="1"/>
          </p:nvPr>
        </p:nvSpPr>
        <p:spPr>
          <a:xfrm>
            <a:off x="4568588" y="1766368"/>
            <a:ext cx="6456300" cy="2172158"/>
          </a:xfrm>
          <a:prstGeom prst="rect">
            <a:avLst/>
          </a:prstGeom>
          <a:noFill/>
          <a:ln>
            <a:noFill/>
          </a:ln>
        </p:spPr>
        <p:txBody>
          <a:bodyPr spcFirstLastPara="1" wrap="square" lIns="91425" tIns="45700" rIns="91425" bIns="45700" anchor="t" anchorCtr="0">
            <a:normAutofit/>
          </a:bodyPr>
          <a:lstStyle/>
          <a:p>
            <a:pPr marL="285750" indent="-285750">
              <a:lnSpc>
                <a:spcPct val="100000"/>
              </a:lnSpc>
              <a:spcBef>
                <a:spcPts val="600"/>
              </a:spcBef>
            </a:pPr>
            <a:r>
              <a:rPr lang="en-US" sz="1800" dirty="0">
                <a:latin typeface="Myriad Pro" panose="020B0503030403020204" pitchFamily="34" charset="0"/>
              </a:rPr>
              <a:t>Groundbreaking science</a:t>
            </a:r>
          </a:p>
          <a:p>
            <a:pPr marL="285750" indent="-285750">
              <a:lnSpc>
                <a:spcPct val="100000"/>
              </a:lnSpc>
              <a:spcBef>
                <a:spcPts val="600"/>
              </a:spcBef>
            </a:pPr>
            <a:r>
              <a:rPr lang="en-US" sz="1800" dirty="0">
                <a:latin typeface="Myriad Pro" panose="020B0503030403020204" pitchFamily="34" charset="0"/>
              </a:rPr>
              <a:t>Career-advancing networking with thought leaders in neurology</a:t>
            </a:r>
          </a:p>
          <a:p>
            <a:pPr marL="285750" indent="-285750">
              <a:lnSpc>
                <a:spcPct val="100000"/>
              </a:lnSpc>
              <a:spcBef>
                <a:spcPts val="600"/>
              </a:spcBef>
            </a:pPr>
            <a:r>
              <a:rPr lang="en-US" sz="1800" dirty="0">
                <a:latin typeface="Myriad Pro" panose="020B0503030403020204" pitchFamily="34" charset="0"/>
              </a:rPr>
              <a:t>Professional Development Courses</a:t>
            </a:r>
          </a:p>
          <a:p>
            <a:pPr marL="285750" indent="-285750">
              <a:lnSpc>
                <a:spcPct val="100000"/>
              </a:lnSpc>
              <a:spcBef>
                <a:spcPts val="600"/>
              </a:spcBef>
            </a:pPr>
            <a:r>
              <a:rPr lang="en-US" sz="1800" dirty="0">
                <a:latin typeface="Myriad Pro" panose="020B0503030403020204" pitchFamily="34" charset="0"/>
              </a:rPr>
              <a:t>Interactive Workshops </a:t>
            </a:r>
          </a:p>
          <a:p>
            <a:pPr marL="285750" indent="-285750">
              <a:lnSpc>
                <a:spcPct val="100000"/>
              </a:lnSpc>
              <a:spcBef>
                <a:spcPts val="600"/>
              </a:spcBef>
            </a:pPr>
            <a:r>
              <a:rPr lang="en-US" sz="1800" dirty="0">
                <a:latin typeface="Myriad Pro" panose="020B0503030403020204" pitchFamily="34" charset="0"/>
              </a:rPr>
              <a:t>Special Interest Group Sessions </a:t>
            </a:r>
            <a:endParaRPr sz="1800" dirty="0">
              <a:latin typeface="Myriad Pro" panose="020B0503030403020204" pitchFamily="34" charset="0"/>
            </a:endParaRPr>
          </a:p>
          <a:p>
            <a:pPr marL="495300">
              <a:buSzPts val="2400"/>
            </a:pPr>
            <a:endParaRPr sz="2400" dirty="0">
              <a:latin typeface="Myriad Pro" panose="020B0503030403020204" pitchFamily="34" charset="0"/>
            </a:endParaRPr>
          </a:p>
          <a:p>
            <a:pPr marL="228600" lvl="0" indent="-171450" algn="l" rtl="0">
              <a:lnSpc>
                <a:spcPct val="90000"/>
              </a:lnSpc>
              <a:spcBef>
                <a:spcPts val="1000"/>
              </a:spcBef>
              <a:spcAft>
                <a:spcPts val="0"/>
              </a:spcAft>
              <a:buClr>
                <a:schemeClr val="dk1"/>
              </a:buClr>
              <a:buSzPts val="900"/>
              <a:buNone/>
            </a:pPr>
            <a:endParaRPr sz="900" dirty="0">
              <a:latin typeface="Myriad Pro" panose="020B0503030403020204" pitchFamily="34" charset="0"/>
            </a:endParaRPr>
          </a:p>
        </p:txBody>
      </p:sp>
      <p:pic>
        <p:nvPicPr>
          <p:cNvPr id="131" name="Google Shape;131;p3"/>
          <p:cNvPicPr preferRelativeResize="0"/>
          <p:nvPr/>
        </p:nvPicPr>
        <p:blipFill rotWithShape="1">
          <a:blip r:embed="rId3">
            <a:alphaModFix/>
          </a:blip>
          <a:srcRect l="11153" t="10698"/>
          <a:stretch/>
        </p:blipFill>
        <p:spPr>
          <a:xfrm>
            <a:off x="750931" y="1619026"/>
            <a:ext cx="3487013" cy="2336580"/>
          </a:xfrm>
          <a:prstGeom prst="rect">
            <a:avLst/>
          </a:prstGeom>
          <a:solidFill>
            <a:srgbClr val="ECECEC"/>
          </a:solidFill>
          <a:ln w="88900" cap="sq" cmpd="sng">
            <a:noFill/>
            <a:prstDash val="solid"/>
            <a:miter lim="800000"/>
            <a:headEnd type="none" w="sm" len="sm"/>
            <a:tailEnd type="none" w="sm" len="sm"/>
          </a:ln>
          <a:effectLst/>
        </p:spPr>
      </p:pic>
      <p:sp>
        <p:nvSpPr>
          <p:cNvPr id="132" name="Google Shape;132;p3"/>
          <p:cNvSpPr txBox="1"/>
          <p:nvPr/>
        </p:nvSpPr>
        <p:spPr>
          <a:xfrm>
            <a:off x="4568588" y="4083492"/>
            <a:ext cx="6614731" cy="9567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solidFill>
                  <a:schemeClr val="dk1"/>
                </a:solidFill>
                <a:highlight>
                  <a:srgbClr val="FFFFFF"/>
                </a:highlight>
                <a:latin typeface="Myriad Pro" panose="020B0503030403020204" pitchFamily="34" charset="0"/>
                <a:ea typeface="Calibri"/>
                <a:cs typeface="Calibri"/>
                <a:sym typeface="Calibri"/>
              </a:rPr>
              <a:t>For over 140 years, academic neurologists and neuroscientists have connected over exciting research updates and best practices at the ANA Annual Meeting.</a:t>
            </a:r>
            <a:endParaRPr dirty="0">
              <a:latin typeface="Myriad Pro" panose="020B0503030403020204" pitchFamily="34" charset="0"/>
            </a:endParaRPr>
          </a:p>
        </p:txBody>
      </p:sp>
      <p:pic>
        <p:nvPicPr>
          <p:cNvPr id="133" name="Google Shape;133;p3"/>
          <p:cNvPicPr preferRelativeResize="0"/>
          <p:nvPr/>
        </p:nvPicPr>
        <p:blipFill>
          <a:blip r:embed="rId4">
            <a:alphaModFix/>
          </a:blip>
          <a:stretch>
            <a:fillRect/>
          </a:stretch>
        </p:blipFill>
        <p:spPr>
          <a:xfrm>
            <a:off x="750931" y="4083492"/>
            <a:ext cx="3493065" cy="2325384"/>
          </a:xfrm>
          <a:prstGeom prst="rect">
            <a:avLst/>
          </a:prstGeom>
          <a:noFill/>
          <a:ln>
            <a:noFill/>
          </a:ln>
        </p:spPr>
      </p:pic>
      <p:pic>
        <p:nvPicPr>
          <p:cNvPr id="8" name="Google Shape;100;p2">
            <a:extLst>
              <a:ext uri="{FF2B5EF4-FFF2-40B4-BE49-F238E27FC236}">
                <a16:creationId xmlns:a16="http://schemas.microsoft.com/office/drawing/2014/main" id="{0CFE21E3-F3EE-8C43-99AD-8DDB2AAA3B96}"/>
              </a:ext>
            </a:extLst>
          </p:cNvPr>
          <p:cNvPicPr preferRelativeResize="0"/>
          <p:nvPr/>
        </p:nvPicPr>
        <p:blipFill rotWithShape="1">
          <a:blip r:embed="rId5">
            <a:alphaModFix/>
          </a:blip>
          <a:srcRect/>
          <a:stretch/>
        </p:blipFill>
        <p:spPr>
          <a:xfrm>
            <a:off x="9154493" y="5672859"/>
            <a:ext cx="2570345" cy="8888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b1a2dec2a4_0_21"/>
          <p:cNvSpPr txBox="1">
            <a:spLocks noGrp="1"/>
          </p:cNvSpPr>
          <p:nvPr>
            <p:ph type="title"/>
          </p:nvPr>
        </p:nvSpPr>
        <p:spPr>
          <a:xfrm>
            <a:off x="838200" y="0"/>
            <a:ext cx="10515600" cy="135546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Narrow"/>
              <a:buNone/>
            </a:pPr>
            <a:r>
              <a:rPr lang="en-US" sz="3600" dirty="0"/>
              <a:t>Additional Member Benefits for Students</a:t>
            </a:r>
            <a:endParaRPr sz="3600" dirty="0"/>
          </a:p>
        </p:txBody>
      </p:sp>
      <p:sp>
        <p:nvSpPr>
          <p:cNvPr id="139" name="Google Shape;139;gb1a2dec2a4_0_21"/>
          <p:cNvSpPr txBox="1">
            <a:spLocks noGrp="1"/>
          </p:cNvSpPr>
          <p:nvPr>
            <p:ph type="body" idx="1"/>
          </p:nvPr>
        </p:nvSpPr>
        <p:spPr>
          <a:xfrm>
            <a:off x="838200" y="1622011"/>
            <a:ext cx="8177784" cy="42392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590"/>
              <a:buNone/>
            </a:pPr>
            <a:r>
              <a:rPr lang="en-US" sz="1800" b="1" dirty="0">
                <a:solidFill>
                  <a:srgbClr val="17A1DB"/>
                </a:solidFill>
                <a:latin typeface="Myriad Pro" panose="020B0503030403020204" pitchFamily="34" charset="0"/>
              </a:rPr>
              <a:t>Making Membership Affordable</a:t>
            </a:r>
            <a:endParaRPr sz="1800" dirty="0">
              <a:solidFill>
                <a:srgbClr val="17A1DB"/>
              </a:solidFill>
              <a:latin typeface="Myriad Pro" panose="020B0503030403020204" pitchFamily="34" charset="0"/>
            </a:endParaRPr>
          </a:p>
          <a:p>
            <a:pPr marL="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$30 annual membership dues</a:t>
            </a:r>
            <a:endParaRPr sz="1800" dirty="0">
              <a:latin typeface="Myriad Pro" panose="020B0503030403020204" pitchFamily="34" charset="0"/>
            </a:endParaRPr>
          </a:p>
          <a:p>
            <a:pPr marL="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Significantly Reduced Annual Meeting Registration Fees</a:t>
            </a:r>
            <a:endParaRPr sz="1800" dirty="0">
              <a:latin typeface="Myriad Pro" panose="020B0503030403020204" pitchFamily="34" charset="0"/>
            </a:endParaRPr>
          </a:p>
          <a:p>
            <a:pPr marL="0" lvl="0" indent="0" algn="l" rtl="0">
              <a:lnSpc>
                <a:spcPct val="100000"/>
              </a:lnSpc>
              <a:spcBef>
                <a:spcPts val="1600"/>
              </a:spcBef>
              <a:spcAft>
                <a:spcPts val="0"/>
              </a:spcAft>
              <a:buClr>
                <a:srgbClr val="0070C0"/>
              </a:buClr>
              <a:buSzPts val="2590"/>
              <a:buNone/>
            </a:pPr>
            <a:r>
              <a:rPr lang="en-US" sz="1800" b="1" dirty="0">
                <a:solidFill>
                  <a:srgbClr val="17A1DB"/>
                </a:solidFill>
                <a:latin typeface="Myriad Pro" panose="020B0503030403020204" pitchFamily="34" charset="0"/>
              </a:rPr>
              <a:t>Encouraging Annual Meeting Participation</a:t>
            </a:r>
            <a:endParaRPr sz="1800" dirty="0">
              <a:solidFill>
                <a:srgbClr val="17A1DB"/>
              </a:solidFill>
              <a:latin typeface="Myriad Pro" panose="020B0503030403020204" pitchFamily="34" charset="0"/>
            </a:endParaRPr>
          </a:p>
          <a:p>
            <a:pPr marL="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Poster Awards</a:t>
            </a:r>
            <a:endParaRPr sz="1800" dirty="0">
              <a:latin typeface="Myriad Pro" panose="020B0503030403020204" pitchFamily="34" charset="0"/>
            </a:endParaRPr>
          </a:p>
          <a:p>
            <a:pPr marL="0" lvl="0" indent="-178435" algn="l" rtl="0">
              <a:lnSpc>
                <a:spcPct val="100000"/>
              </a:lnSpc>
              <a:spcBef>
                <a:spcPts val="400"/>
              </a:spcBef>
              <a:spcAft>
                <a:spcPts val="0"/>
              </a:spcAft>
              <a:buSzPts val="1800"/>
              <a:buChar char="•"/>
            </a:pPr>
            <a:r>
              <a:rPr lang="en-US" sz="1800" dirty="0">
                <a:latin typeface="Myriad Pro" panose="020B0503030403020204" pitchFamily="34" charset="0"/>
              </a:rPr>
              <a:t>Emerging Scholar Awards</a:t>
            </a:r>
            <a:endParaRPr sz="1800" dirty="0">
              <a:latin typeface="Myriad Pro" panose="020B0503030403020204" pitchFamily="34" charset="0"/>
            </a:endParaRPr>
          </a:p>
          <a:p>
            <a:pPr marL="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Travel Awards for Poster Presenters</a:t>
            </a:r>
            <a:endParaRPr sz="1800" dirty="0">
              <a:latin typeface="Myriad Pro" panose="020B0503030403020204" pitchFamily="34" charset="0"/>
            </a:endParaRPr>
          </a:p>
          <a:p>
            <a:pPr marL="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Dependent Care Travel Grant </a:t>
            </a:r>
            <a:endParaRPr sz="1800" dirty="0">
              <a:latin typeface="Myriad Pro" panose="020B0503030403020204" pitchFamily="34" charset="0"/>
            </a:endParaRPr>
          </a:p>
          <a:p>
            <a:pPr marL="0" lvl="0" indent="-178435" algn="l" rtl="0">
              <a:lnSpc>
                <a:spcPct val="100000"/>
              </a:lnSpc>
              <a:spcBef>
                <a:spcPts val="400"/>
              </a:spcBef>
              <a:spcAft>
                <a:spcPts val="0"/>
              </a:spcAft>
              <a:buSzPts val="1800"/>
              <a:buChar char="•"/>
            </a:pPr>
            <a:r>
              <a:rPr lang="en-US" sz="1800" dirty="0">
                <a:latin typeface="Myriad Pro" panose="020B0503030403020204" pitchFamily="34" charset="0"/>
              </a:rPr>
              <a:t>Junior &amp; Early Career Reception </a:t>
            </a:r>
            <a:endParaRPr sz="1800" dirty="0">
              <a:latin typeface="Myriad Pro" panose="020B0503030403020204" pitchFamily="34" charset="0"/>
            </a:endParaRPr>
          </a:p>
          <a:p>
            <a:pPr marL="0" lvl="0" indent="-178435" algn="l" rtl="0">
              <a:lnSpc>
                <a:spcPct val="100000"/>
              </a:lnSpc>
              <a:spcBef>
                <a:spcPts val="400"/>
              </a:spcBef>
              <a:spcAft>
                <a:spcPts val="0"/>
              </a:spcAft>
              <a:buSzPts val="1800"/>
              <a:buChar char="•"/>
            </a:pPr>
            <a:r>
              <a:rPr lang="en-US" sz="1800" dirty="0">
                <a:latin typeface="Myriad Pro" panose="020B0503030403020204" pitchFamily="34" charset="0"/>
              </a:rPr>
              <a:t>Professional Development Courses </a:t>
            </a:r>
            <a:endParaRPr sz="1800" dirty="0">
              <a:latin typeface="Myriad Pro" panose="020B0503030403020204" pitchFamily="34" charset="0"/>
            </a:endParaRPr>
          </a:p>
          <a:p>
            <a:pPr marL="0" lvl="0" indent="0" algn="l" rtl="0">
              <a:lnSpc>
                <a:spcPct val="100000"/>
              </a:lnSpc>
              <a:spcBef>
                <a:spcPts val="1600"/>
              </a:spcBef>
              <a:spcAft>
                <a:spcPts val="0"/>
              </a:spcAft>
              <a:buNone/>
            </a:pPr>
            <a:r>
              <a:rPr lang="en-US" sz="1800" b="1" dirty="0">
                <a:solidFill>
                  <a:srgbClr val="17A1DB"/>
                </a:solidFill>
                <a:latin typeface="Myriad Pro" panose="020B0503030403020204" pitchFamily="34" charset="0"/>
              </a:rPr>
              <a:t>Career Development </a:t>
            </a:r>
            <a:endParaRPr sz="1800" dirty="0">
              <a:solidFill>
                <a:srgbClr val="17A1DB"/>
              </a:solidFill>
              <a:latin typeface="Myriad Pro" panose="020B0503030403020204" pitchFamily="34" charset="0"/>
            </a:endParaRPr>
          </a:p>
          <a:p>
            <a:pPr marL="0" lvl="0" indent="-178435" algn="l" rtl="0">
              <a:lnSpc>
                <a:spcPct val="100000"/>
              </a:lnSpc>
              <a:spcBef>
                <a:spcPts val="400"/>
              </a:spcBef>
              <a:spcAft>
                <a:spcPts val="0"/>
              </a:spcAft>
              <a:buClr>
                <a:schemeClr val="dk1"/>
              </a:buClr>
              <a:buSzPts val="1800"/>
              <a:buChar char="•"/>
            </a:pPr>
            <a:r>
              <a:rPr lang="en-US" sz="1800" dirty="0">
                <a:latin typeface="Myriad Pro" panose="020B0503030403020204" pitchFamily="34" charset="0"/>
              </a:rPr>
              <a:t>Committee Opportunities</a:t>
            </a:r>
            <a:endParaRPr sz="1800" dirty="0">
              <a:latin typeface="Myriad Pro" panose="020B0503030403020204" pitchFamily="34" charset="0"/>
            </a:endParaRPr>
          </a:p>
        </p:txBody>
      </p:sp>
      <p:pic>
        <p:nvPicPr>
          <p:cNvPr id="4" name="Google Shape;100;p2">
            <a:extLst>
              <a:ext uri="{FF2B5EF4-FFF2-40B4-BE49-F238E27FC236}">
                <a16:creationId xmlns:a16="http://schemas.microsoft.com/office/drawing/2014/main" id="{26A12DF9-5EC0-0943-9540-7F0A20994E79}"/>
              </a:ext>
            </a:extLst>
          </p:cNvPr>
          <p:cNvPicPr preferRelativeResize="0"/>
          <p:nvPr/>
        </p:nvPicPr>
        <p:blipFill rotWithShape="1">
          <a:blip r:embed="rId3">
            <a:alphaModFix/>
          </a:blip>
          <a:srcRect/>
          <a:stretch/>
        </p:blipFill>
        <p:spPr>
          <a:xfrm>
            <a:off x="9154493" y="5672859"/>
            <a:ext cx="2570345" cy="8888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b1a2dec2a4_0_27"/>
          <p:cNvSpPr txBox="1">
            <a:spLocks noGrp="1"/>
          </p:cNvSpPr>
          <p:nvPr>
            <p:ph type="title"/>
          </p:nvPr>
        </p:nvSpPr>
        <p:spPr>
          <a:xfrm>
            <a:off x="838200" y="-1"/>
            <a:ext cx="11353800" cy="136622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Narrow"/>
              <a:buNone/>
            </a:pPr>
            <a:r>
              <a:rPr lang="en-US" sz="3600" dirty="0"/>
              <a:t>Additional Member Benefits for </a:t>
            </a:r>
            <a:br>
              <a:rPr lang="en-US" sz="3600" dirty="0"/>
            </a:br>
            <a:r>
              <a:rPr lang="en-US" sz="3600" dirty="0"/>
              <a:t>Postdoctoral Fellows, Residents &amp; Trainees</a:t>
            </a:r>
            <a:endParaRPr sz="3600" dirty="0"/>
          </a:p>
        </p:txBody>
      </p:sp>
      <p:sp>
        <p:nvSpPr>
          <p:cNvPr id="145" name="Google Shape;145;gb1a2dec2a4_0_27"/>
          <p:cNvSpPr txBox="1">
            <a:spLocks noGrp="1"/>
          </p:cNvSpPr>
          <p:nvPr>
            <p:ph type="body" idx="1"/>
          </p:nvPr>
        </p:nvSpPr>
        <p:spPr>
          <a:xfrm>
            <a:off x="838200" y="1408176"/>
            <a:ext cx="8163900" cy="506577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590"/>
              <a:buNone/>
            </a:pPr>
            <a:r>
              <a:rPr lang="en-US" sz="1700" b="1" dirty="0">
                <a:solidFill>
                  <a:srgbClr val="17A1DB"/>
                </a:solidFill>
                <a:latin typeface="Myriad Pro" panose="020B0503030403020204" pitchFamily="34" charset="0"/>
              </a:rPr>
              <a:t>Making Membership Affordable</a:t>
            </a:r>
            <a:endParaRPr sz="1700" dirty="0">
              <a:solidFill>
                <a:srgbClr val="17A1DB"/>
              </a:solidFill>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700" dirty="0">
                <a:latin typeface="Myriad Pro" panose="020B0503030403020204" pitchFamily="34" charset="0"/>
              </a:rPr>
              <a:t>$50 annual membership dues</a:t>
            </a:r>
            <a:endParaRPr sz="1700" dirty="0">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700" dirty="0">
                <a:latin typeface="Myriad Pro" panose="020B0503030403020204" pitchFamily="34" charset="0"/>
              </a:rPr>
              <a:t>Significantly Reduced Annual Meeting Registration Fees</a:t>
            </a:r>
            <a:endParaRPr sz="1700" dirty="0">
              <a:latin typeface="Myriad Pro" panose="020B0503030403020204" pitchFamily="34" charset="0"/>
            </a:endParaRPr>
          </a:p>
          <a:p>
            <a:pPr marL="0" lvl="0" indent="0" algn="l" rtl="0">
              <a:lnSpc>
                <a:spcPct val="100000"/>
              </a:lnSpc>
              <a:spcBef>
                <a:spcPts val="1000"/>
              </a:spcBef>
              <a:spcAft>
                <a:spcPts val="0"/>
              </a:spcAft>
              <a:buClr>
                <a:srgbClr val="0070C0"/>
              </a:buClr>
              <a:buSzPts val="2590"/>
              <a:buNone/>
            </a:pPr>
            <a:r>
              <a:rPr lang="en-US" sz="1700" b="1" dirty="0">
                <a:solidFill>
                  <a:srgbClr val="17A1DB"/>
                </a:solidFill>
                <a:latin typeface="Myriad Pro" panose="020B0503030403020204" pitchFamily="34" charset="0"/>
              </a:rPr>
              <a:t>Encouraging Annual Meeting Participation</a:t>
            </a:r>
            <a:endParaRPr sz="1700" dirty="0">
              <a:solidFill>
                <a:srgbClr val="17A1DB"/>
              </a:solidFill>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700" dirty="0">
                <a:latin typeface="Myriad Pro" panose="020B0503030403020204" pitchFamily="34" charset="0"/>
              </a:rPr>
              <a:t>Travel Awards for Poster Presenters</a:t>
            </a:r>
            <a:endParaRPr sz="1700" dirty="0">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700" dirty="0">
                <a:latin typeface="Myriad Pro" panose="020B0503030403020204" pitchFamily="34" charset="0"/>
              </a:rPr>
              <a:t>Dependent Care Travel Grant </a:t>
            </a:r>
            <a:endParaRPr sz="17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700" dirty="0">
                <a:latin typeface="Myriad Pro" panose="020B0503030403020204" pitchFamily="34" charset="0"/>
              </a:rPr>
              <a:t>Junior &amp; Early Career Reception </a:t>
            </a:r>
            <a:endParaRPr sz="17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700" dirty="0">
                <a:latin typeface="Myriad Pro" panose="020B0503030403020204" pitchFamily="34" charset="0"/>
              </a:rPr>
              <a:t>ANA-AUPN Career Fair </a:t>
            </a:r>
            <a:endParaRPr sz="17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700" dirty="0">
                <a:latin typeface="Myriad Pro" panose="020B0503030403020204" pitchFamily="34" charset="0"/>
              </a:rPr>
              <a:t>Professional Development Courses </a:t>
            </a:r>
          </a:p>
          <a:p>
            <a:pPr marL="228600" lvl="0" indent="-178435" algn="l" rtl="0">
              <a:lnSpc>
                <a:spcPct val="100000"/>
              </a:lnSpc>
              <a:spcBef>
                <a:spcPts val="400"/>
              </a:spcBef>
              <a:spcAft>
                <a:spcPts val="0"/>
              </a:spcAft>
              <a:buSzPts val="1800"/>
              <a:buChar char="•"/>
            </a:pPr>
            <a:r>
              <a:rPr lang="en-US" sz="1700" dirty="0">
                <a:latin typeface="Myriad Pro" panose="020B0503030403020204" pitchFamily="34" charset="0"/>
              </a:rPr>
              <a:t>Biennial Translational &amp; Clinical Research Course (TCRC) </a:t>
            </a:r>
            <a:endParaRPr sz="1700" dirty="0">
              <a:latin typeface="Myriad Pro" panose="020B0503030403020204" pitchFamily="34" charset="0"/>
            </a:endParaRPr>
          </a:p>
          <a:p>
            <a:pPr marL="0" lvl="0" indent="0" algn="l" rtl="0">
              <a:lnSpc>
                <a:spcPct val="100000"/>
              </a:lnSpc>
              <a:spcBef>
                <a:spcPts val="1000"/>
              </a:spcBef>
              <a:spcAft>
                <a:spcPts val="0"/>
              </a:spcAft>
              <a:buClr>
                <a:srgbClr val="0070C0"/>
              </a:buClr>
              <a:buSzPts val="2590"/>
              <a:buFont typeface="Arial"/>
              <a:buNone/>
            </a:pPr>
            <a:r>
              <a:rPr lang="en-US" sz="1700" b="1" dirty="0">
                <a:solidFill>
                  <a:srgbClr val="17A1DB"/>
                </a:solidFill>
                <a:latin typeface="Myriad Pro" panose="020B0503030403020204" pitchFamily="34" charset="0"/>
              </a:rPr>
              <a:t>Awards  </a:t>
            </a:r>
            <a:endParaRPr sz="1700" dirty="0">
              <a:solidFill>
                <a:srgbClr val="17A1DB"/>
              </a:solidFill>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700" dirty="0">
                <a:latin typeface="Myriad Pro" panose="020B0503030403020204" pitchFamily="34" charset="0"/>
              </a:rPr>
              <a:t>Poster Awards</a:t>
            </a:r>
            <a:endParaRPr sz="1700" dirty="0">
              <a:latin typeface="Myriad Pro" panose="020B0503030403020204" pitchFamily="34" charset="0"/>
            </a:endParaRPr>
          </a:p>
          <a:p>
            <a:pPr marL="228600" lvl="0" indent="-178435" algn="l" rtl="0">
              <a:lnSpc>
                <a:spcPct val="100000"/>
              </a:lnSpc>
              <a:spcBef>
                <a:spcPts val="400"/>
              </a:spcBef>
              <a:spcAft>
                <a:spcPts val="0"/>
              </a:spcAft>
              <a:buSzPts val="1800"/>
              <a:buChar char="•"/>
            </a:pPr>
            <a:r>
              <a:rPr lang="en-US" sz="1700" dirty="0">
                <a:latin typeface="Myriad Pro" panose="020B0503030403020204" pitchFamily="34" charset="0"/>
              </a:rPr>
              <a:t>Emerging Scholar Awards</a:t>
            </a:r>
            <a:endParaRPr sz="1700" dirty="0">
              <a:latin typeface="Myriad Pro" panose="020B0503030403020204" pitchFamily="34" charset="0"/>
            </a:endParaRPr>
          </a:p>
          <a:p>
            <a:pPr marL="0" lvl="0" indent="0" algn="l" rtl="0">
              <a:lnSpc>
                <a:spcPct val="100000"/>
              </a:lnSpc>
              <a:spcBef>
                <a:spcPts val="1000"/>
              </a:spcBef>
              <a:spcAft>
                <a:spcPts val="0"/>
              </a:spcAft>
              <a:buNone/>
            </a:pPr>
            <a:r>
              <a:rPr lang="en-US" sz="1700" b="1" dirty="0">
                <a:solidFill>
                  <a:srgbClr val="17A1DB"/>
                </a:solidFill>
                <a:latin typeface="Myriad Pro" panose="020B0503030403020204" pitchFamily="34" charset="0"/>
              </a:rPr>
              <a:t>Career Development </a:t>
            </a:r>
            <a:r>
              <a:rPr lang="en-US" sz="1700" dirty="0">
                <a:solidFill>
                  <a:srgbClr val="17A1DB"/>
                </a:solidFill>
                <a:latin typeface="Myriad Pro" panose="020B0503030403020204" pitchFamily="34" charset="0"/>
              </a:rPr>
              <a:t> </a:t>
            </a:r>
          </a:p>
          <a:p>
            <a:pPr marL="228600" lvl="0" indent="-178435" algn="l" rtl="0">
              <a:lnSpc>
                <a:spcPct val="100000"/>
              </a:lnSpc>
              <a:spcBef>
                <a:spcPts val="400"/>
              </a:spcBef>
              <a:spcAft>
                <a:spcPts val="0"/>
              </a:spcAft>
              <a:buClr>
                <a:schemeClr val="dk1"/>
              </a:buClr>
              <a:buSzPts val="1800"/>
              <a:buChar char="•"/>
            </a:pPr>
            <a:r>
              <a:rPr lang="en-US" sz="1700" dirty="0">
                <a:latin typeface="Myriad Pro" panose="020B0503030403020204" pitchFamily="34" charset="0"/>
              </a:rPr>
              <a:t>International Outreach Travel Scholarship</a:t>
            </a:r>
            <a:endParaRPr sz="1700" dirty="0">
              <a:latin typeface="Myriad Pro" panose="020B0503030403020204" pitchFamily="34" charset="0"/>
            </a:endParaRPr>
          </a:p>
          <a:p>
            <a:pPr marL="228600" lvl="0" indent="-178435" algn="l" rtl="0">
              <a:lnSpc>
                <a:spcPct val="100000"/>
              </a:lnSpc>
              <a:spcBef>
                <a:spcPts val="400"/>
              </a:spcBef>
              <a:spcAft>
                <a:spcPts val="0"/>
              </a:spcAft>
              <a:buClr>
                <a:schemeClr val="dk1"/>
              </a:buClr>
              <a:buSzPts val="1800"/>
              <a:buChar char="•"/>
            </a:pPr>
            <a:r>
              <a:rPr lang="en-US" sz="1700" dirty="0">
                <a:latin typeface="Myriad Pro" panose="020B0503030403020204" pitchFamily="34" charset="0"/>
              </a:rPr>
              <a:t>Committee Opportunities </a:t>
            </a:r>
            <a:endParaRPr sz="1700" dirty="0">
              <a:latin typeface="Myriad Pro" panose="020B0503030403020204" pitchFamily="34" charset="0"/>
            </a:endParaRPr>
          </a:p>
          <a:p>
            <a:pPr marL="0" lvl="0" indent="0" algn="l" rtl="0">
              <a:lnSpc>
                <a:spcPct val="100000"/>
              </a:lnSpc>
              <a:spcBef>
                <a:spcPts val="1000"/>
              </a:spcBef>
              <a:spcAft>
                <a:spcPts val="0"/>
              </a:spcAft>
              <a:buNone/>
            </a:pPr>
            <a:endParaRPr sz="1700" dirty="0">
              <a:latin typeface="Myriad Pro" panose="020B0503030403020204" pitchFamily="34" charset="0"/>
            </a:endParaRPr>
          </a:p>
          <a:p>
            <a:pPr marL="228600" lvl="0" indent="-64135" algn="l" rtl="0">
              <a:lnSpc>
                <a:spcPct val="100000"/>
              </a:lnSpc>
              <a:spcBef>
                <a:spcPts val="1000"/>
              </a:spcBef>
              <a:spcAft>
                <a:spcPts val="0"/>
              </a:spcAft>
              <a:buClr>
                <a:schemeClr val="dk1"/>
              </a:buClr>
              <a:buSzPts val="2590"/>
              <a:buNone/>
            </a:pPr>
            <a:endParaRPr sz="1700" dirty="0">
              <a:latin typeface="Myriad Pro" panose="020B0503030403020204" pitchFamily="34" charset="0"/>
            </a:endParaRPr>
          </a:p>
        </p:txBody>
      </p:sp>
      <p:pic>
        <p:nvPicPr>
          <p:cNvPr id="4" name="Google Shape;100;p2">
            <a:extLst>
              <a:ext uri="{FF2B5EF4-FFF2-40B4-BE49-F238E27FC236}">
                <a16:creationId xmlns:a16="http://schemas.microsoft.com/office/drawing/2014/main" id="{712F41E0-518F-7946-BC4A-99C390431311}"/>
              </a:ext>
            </a:extLst>
          </p:cNvPr>
          <p:cNvPicPr preferRelativeResize="0"/>
          <p:nvPr/>
        </p:nvPicPr>
        <p:blipFill rotWithShape="1">
          <a:blip r:embed="rId3">
            <a:alphaModFix/>
          </a:blip>
          <a:srcRect/>
          <a:stretch/>
        </p:blipFill>
        <p:spPr>
          <a:xfrm>
            <a:off x="9154493" y="5672859"/>
            <a:ext cx="2570345" cy="88886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274</TotalTime>
  <Words>1161</Words>
  <Application>Microsoft Macintosh PowerPoint</Application>
  <PresentationFormat>Widescreen</PresentationFormat>
  <Paragraphs>113</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Myriad Pro</vt:lpstr>
      <vt:lpstr>Calibri</vt:lpstr>
      <vt:lpstr>Myriad Pro Cond</vt:lpstr>
      <vt:lpstr>Arial</vt:lpstr>
      <vt:lpstr>Arial Narrow</vt:lpstr>
      <vt:lpstr>Office Theme</vt:lpstr>
      <vt:lpstr>Thinking about becoming a member?</vt:lpstr>
      <vt:lpstr>Our Mission</vt:lpstr>
      <vt:lpstr>ANA Keeps You in the Know</vt:lpstr>
      <vt:lpstr>Unparalleled Educational Opportunities</vt:lpstr>
      <vt:lpstr>High-Impact Journals </vt:lpstr>
      <vt:lpstr>Networking </vt:lpstr>
      <vt:lpstr>ANA Annual Meeting</vt:lpstr>
      <vt:lpstr>Additional Member Benefits for Students</vt:lpstr>
      <vt:lpstr>Additional Member Benefits for  Postdoctoral Fellows, Residents &amp; Trainees</vt:lpstr>
      <vt:lpstr>Additional Member Benefits  for Early Career Members</vt:lpstr>
      <vt:lpstr>Additional Member Benefits for  Associate Professors &amp; Beyond</vt:lpstr>
      <vt:lpstr>ANA Membership Makes a Difference</vt:lpstr>
      <vt:lpstr>Become a member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Thinking about becoming a member?</dc:title>
  <dc:creator>Julia Brannan</dc:creator>
  <cp:lastModifiedBy>Microsoft Office User</cp:lastModifiedBy>
  <cp:revision>76</cp:revision>
  <dcterms:created xsi:type="dcterms:W3CDTF">2020-02-10T15:52:33Z</dcterms:created>
  <dcterms:modified xsi:type="dcterms:W3CDTF">2021-02-15T15:37:42Z</dcterms:modified>
</cp:coreProperties>
</file>